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  <p:sldMasterId id="2147483739" r:id="rId6"/>
  </p:sldMasterIdLst>
  <p:notesMasterIdLst>
    <p:notesMasterId r:id="rId42"/>
  </p:notesMasterIdLst>
  <p:handoutMasterIdLst>
    <p:handoutMasterId r:id="rId43"/>
  </p:handoutMasterIdLst>
  <p:sldIdLst>
    <p:sldId id="256" r:id="rId7"/>
    <p:sldId id="302" r:id="rId8"/>
    <p:sldId id="363" r:id="rId9"/>
    <p:sldId id="560" r:id="rId10"/>
    <p:sldId id="562" r:id="rId11"/>
    <p:sldId id="434" r:id="rId12"/>
    <p:sldId id="563" r:id="rId13"/>
    <p:sldId id="564" r:id="rId14"/>
    <p:sldId id="565" r:id="rId15"/>
    <p:sldId id="493" r:id="rId16"/>
    <p:sldId id="453" r:id="rId17"/>
    <p:sldId id="566" r:id="rId18"/>
    <p:sldId id="567" r:id="rId19"/>
    <p:sldId id="568" r:id="rId20"/>
    <p:sldId id="586" r:id="rId21"/>
    <p:sldId id="573" r:id="rId22"/>
    <p:sldId id="574" r:id="rId23"/>
    <p:sldId id="575" r:id="rId24"/>
    <p:sldId id="459" r:id="rId25"/>
    <p:sldId id="571" r:id="rId26"/>
    <p:sldId id="576" r:id="rId27"/>
    <p:sldId id="585" r:id="rId28"/>
    <p:sldId id="578" r:id="rId29"/>
    <p:sldId id="452" r:id="rId30"/>
    <p:sldId id="542" r:id="rId31"/>
    <p:sldId id="579" r:id="rId32"/>
    <p:sldId id="580" r:id="rId33"/>
    <p:sldId id="581" r:id="rId34"/>
    <p:sldId id="582" r:id="rId35"/>
    <p:sldId id="466" r:id="rId36"/>
    <p:sldId id="583" r:id="rId37"/>
    <p:sldId id="584" r:id="rId38"/>
    <p:sldId id="587" r:id="rId39"/>
    <p:sldId id="589" r:id="rId40"/>
    <p:sldId id="588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99FF"/>
    <a:srgbClr val="0066FF"/>
    <a:srgbClr val="99CCFF"/>
    <a:srgbClr val="CC0000"/>
    <a:srgbClr val="FF6600"/>
    <a:srgbClr val="3399FF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30" autoAdjust="0"/>
    <p:restoredTop sz="94664" autoAdjust="0"/>
  </p:normalViewPr>
  <p:slideViewPr>
    <p:cSldViewPr>
      <p:cViewPr varScale="1">
        <p:scale>
          <a:sx n="95" d="100"/>
          <a:sy n="95" d="100"/>
        </p:scale>
        <p:origin x="-90" y="-18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BE7B04-79C8-4759-8002-D8F8F9502AC6}" type="datetime1">
              <a:rPr lang="en-US"/>
              <a:pPr/>
              <a:t>1/16/2014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F9B285-13B6-48AA-AD9B-6749547F4F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DDC6719-3974-411A-AAC7-7D30EA4395B0}" type="datetime1">
              <a:rPr lang="en-US"/>
              <a:pPr/>
              <a:t>1/16/2014</a:t>
            </a:fld>
            <a:endParaRPr lang="en-US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67C17A-DFE9-42EF-B0B5-F93E8190E9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26D910-0BE7-4B1E-A79E-051EE0F40A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E23C2-8B89-4FE2-AB6F-6FAE3472D3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6D707-F7CE-4347-BB7C-4C7A572310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4ECB8-4CF6-4FB0-A4DE-C7D5504FE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F6155-B43A-497B-91B4-D2DC41C0D1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AD09F-B7AB-405A-9499-D37B80E560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D3EF3-5179-49CE-8F27-B8BCDEBF2C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EB65CF-CE67-4E16-9A86-A2E9856799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471E7-C63C-49B2-94AD-37C3AB5882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B51DE-0C7C-4196-8EA6-F5490174AE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ACA92-5695-4863-BC72-6F381B5A9B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68BFE-0609-41DF-943F-78BBE74D9A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8752DF-65B4-4322-83DA-29A2815B1B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1DFBA-48D6-4FB6-9327-6E8AA13D04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39154-66FC-4F21-804F-06AB946DF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F09B5-7D0E-4BB6-81D1-5A4C0DC8C5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3F7CE-D9F6-491D-8F61-A7B79F904E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D1BE4-0B7D-4228-B845-40025F8909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9AA16-E9D5-4BCE-9504-67DCADEB2F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1E395-6EAA-48DC-AF11-DB8C271BD6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587F6F-0720-4CB3-B899-D58A1D4C10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D833D-6407-47D0-AA36-37BF2B334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964A4-4C80-4A1F-B1A1-612F0D6FBA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85DA2-11F0-4A42-A855-8B04FFA736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77543-EEB0-48D7-8207-F09D915C4A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BE88B-8240-4D3C-AAD6-D2D44CA3CB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ACEC1-D81F-4035-BAC7-809B1F37E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4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5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12698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44C80B3-F5E7-4F42-8F72-F062265F0C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6989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6983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82D43DF-CD7B-446F-A553-AE0CB06730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A7A42EA-3F18-42EE-AD75-46027028E7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93001B9-B66D-47EB-BA85-4EDBC676C4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E42A075-4FAF-48F8-833D-F44EAD821C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90E3E9D-E0ED-4F47-818E-50CF730FB7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7C7CA-B770-4CC3-B495-94243955E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8725918-1B52-48B2-BE60-F5E523892D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26124AE-5369-4304-86DF-12AFD32A6D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9066E9E-E93B-413A-AA83-EEED3D10A9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50F5A12-DE36-470A-A93F-71FD69D7C3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7AF0081-BC2F-45DD-8D5E-67F5B2535D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1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A48357E-2207-42AD-92C2-8C56B2CF4A1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493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493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600">
                <a:latin typeface="Arial" charset="0"/>
              </a:rPr>
              <a:t>Slide </a:t>
            </a:r>
            <a:fld id="{4A06322A-2674-4FCC-844A-BEC440E65684}" type="slidenum">
              <a:rPr lang="en-US" sz="1600">
                <a:latin typeface="Arial" charset="0"/>
              </a:rPr>
              <a:pPr/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latin typeface="Arial" charset="0"/>
              </a:rPr>
              <a:t>Chapter 3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FD37E8D-668A-409E-8977-A6CB4C2FC5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1792A8A-D853-4C52-A45D-58A6BFB5D46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F28C2F4-C5AA-4C86-B4E9-1DFB9786EF2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D7DAF4E-5A64-4D9E-AA2B-035325D4F2F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469B8-440E-4F82-8A69-2D3BA63857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7D1C62E-1213-4845-8CB4-FF65520B0CF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8A583CA-0865-4B06-95A3-909D5027FB4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145D858-34A4-4791-B8FB-ED98949117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18C698C-DBFB-45F9-BE87-9CC4BB9EDB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6284120-3B26-4C3E-9B83-85139454648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2A74DF3-B373-4634-8AA5-98E7A83E68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19Chapter 3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1B9C96-28C3-4487-9101-D67F48246A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F9A508-7248-4B88-8755-667B8CEE9C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095844-DB12-49DD-9CFC-040651CBF96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01D898-8247-40B0-85C4-B8F8E84045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D7940-336D-485B-9A6C-40FAD17F01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40E191-AE99-4620-BFE4-6C3E16C94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86F904-6CAE-4695-BEC5-D626075B62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134788-ACF5-4A8D-A20F-7E76B2CF22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CC5597-00EB-4F93-9518-FDB68216C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D46740-3984-49CB-AD28-CA9B8DEEC0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BFB304-41CF-4111-B438-68CE7AAF85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61F7F1-6D83-4EEA-94F1-03BA455EAD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6DD5F-616F-4E2B-9BCE-CDD42930BB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6C578-EAD5-41AF-BBAB-CADBE3C71B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C4123-5B8D-4DC1-AB82-CA477623FA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8657BAB-CC13-4613-AF78-75D129CA925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9A32ABB-9535-481F-A807-7A8FFB3F511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CEB355B-A7F6-4A8D-8297-699F7B99C59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19Chapter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D1F9AAAA-82B8-47BA-BE06-70C032674A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A7C30B21-1883-4043-BD97-8DC388A96F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2895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19Chapter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19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8657BAB-CC13-4613-AF78-75D129CA9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 bldLvl="5" autoUpdateAnimBg="0"/>
    </p:bld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nuboardmedia.com/" TargetMode="External"/><Relationship Id="rId1" Type="http://schemas.openxmlformats.org/officeDocument/2006/relationships/slideLayout" Target="../slideLayouts/slideLayout5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google.com/url?sa=i&amp;rct=j&amp;q=consumer+privacy&amp;source=images&amp;cd=&amp;cad=rja&amp;docid=jzcgbsq4arsOWM&amp;tbnid=afsYjuYrFJaCyM:&amp;ved=0CAUQjRw&amp;url=http://infoadvocate.org/blog/2010/12/16/privacy-report-word-cloud-fun/&amp;ei=b_sHUf6sN8OU0QG7poCIDg&amp;bvm=bv.41524429,d.dmQ&amp;psig=AFQjCNGc8EOksd1eP2rdop-FxSyf0SaUcw&amp;ust=1359564016497955" TargetMode="External"/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com/url?sa=i&amp;rct=j&amp;q=data+driven&amp;source=images&amp;cd=&amp;cad=rja&amp;docid=h_skBH9NNaXoFM&amp;tbnid=zARwLFPlHWLzrM:&amp;ved=0CAUQjRw&amp;url=http://www.seomoz.org/blog/evangelizing-a-datadriven-culture&amp;ei=1vsHUafCNdCP0QGd_4CQAw&amp;bvm=bv.41524429,d.dmQ&amp;psig=AFQjCNE4jZrqXo_2Js142SQWZWq2AkbRyg&amp;ust=1359564119367083" TargetMode="Externa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4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google.com/url?sa=i&amp;rct=j&amp;q=search+engine&amp;source=images&amp;cd=&amp;cad=rja&amp;docid=cr1nBv-QBCjvAM&amp;tbnid=ejQ4Fd8qDaqRoM:&amp;ved=0CAUQjRw&amp;url=http://dallasmarketingcompany.com/search-engine-marketing-101/&amp;ei=ePwHUZSMOpCw0QH1xYGACg&amp;bvm=bv.41524429,d.dmQ&amp;psig=AFQjCNGIrQx9Zys6JeDRy3eR5TmBYH3rAA&amp;ust=1359564281260577" TargetMode="External"/><Relationship Id="rId1" Type="http://schemas.openxmlformats.org/officeDocument/2006/relationships/slideLayout" Target="../slideLayouts/slideLayout5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com/url?sa=i&amp;rct=j&amp;q=click-through+rate&amp;source=images&amp;cd=&amp;cad=rja&amp;docid=ujJ_mYMTzniJwM&amp;tbnid=AjrY9pJOQUcIxM:&amp;ved=0CAUQjRw&amp;url=http://blog.viralheat.com/2012/12/07/increase-search-traffic-by-boosting-click-through-rates/&amp;ei=AP0HUY_VK6Lb0wHk8YDYCw&amp;bvm=bv.41524429,d.dmQ&amp;psig=AFQjCNEtsyCVel2pLPy1LuIjzt5noKYiMw&amp;ust=1359564417289635" TargetMode="External"/><Relationship Id="rId1" Type="http://schemas.openxmlformats.org/officeDocument/2006/relationships/slideLayout" Target="../slideLayouts/slideLayout57.xml"/><Relationship Id="rId4" Type="http://schemas.openxmlformats.org/officeDocument/2006/relationships/hyperlink" Target="http://en.wikipedia.org/wiki/Banner_ad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google.com/url?sa=i&amp;rct=j&amp;q=google+advertising+banner&amp;source=images&amp;cd=&amp;cad=rja&amp;docid=M45SseWFTFDJ6M&amp;tbnid=Tbjmf3MfnWlEsM:&amp;ved=0CAUQjRw&amp;url=http://allthingsd.com/20120828/there-will-not-be-crazy-flashy-graphical-doodads-flying-and-popping-up-all-over-the-google-site-ever/&amp;ei=Lv4HUb3mLMmT0QGHk4GwBg&amp;bvm=bv.41524429,d.dmQ&amp;psig=AFQjCNEFej65uPdxGINDjzBW4H41PUVO1g&amp;ust=1359564719228543" TargetMode="Externa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24.gif"/><Relationship Id="rId4" Type="http://schemas.openxmlformats.org/officeDocument/2006/relationships/hyperlink" Target="http://www.google.com/url?sa=i&amp;rct=j&amp;q=google+advertising&amp;source=images&amp;cd=&amp;cad=rja&amp;docid=GuMcR-sYjgViuM&amp;tbnid=mJtNhFwUE66bpM:&amp;ved=0CAUQjRw&amp;url=http://web2-web3.blogspot.com/2012/08/factors-determining-google-advertising.html&amp;ei=8v4HUcPfLPKw0AG-vYHoCA&amp;bvm=bv.41524429,d.dmQ&amp;psig=AFQjCNERi4nxD5qaVv4-zAf_s1Tn1YzKPg&amp;ust=1359564915148128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money.cnn.com/pf/best-jobs/2012/snapshots/7.html" TargetMode="External"/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620000" cy="1470025"/>
          </a:xfrm>
        </p:spPr>
        <p:txBody>
          <a:bodyPr>
            <a:normAutofit fontScale="90000"/>
          </a:bodyPr>
          <a:lstStyle/>
          <a:p>
            <a:r>
              <a:rPr lang="en-US" b="1"/>
              <a:t>Marketing-Information Management</a:t>
            </a:r>
            <a:r>
              <a:rPr lang="en-US"/>
              <a:t>  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733800"/>
            <a:ext cx="7924800" cy="1981200"/>
          </a:xfrm>
        </p:spPr>
        <p:txBody>
          <a:bodyPr/>
          <a:lstStyle/>
          <a:p>
            <a:pPr marL="1033463" indent="-1033463" algn="l"/>
            <a:r>
              <a:rPr lang="en-US" b="1"/>
              <a:t>5.1 The Need for Speedy Information  </a:t>
            </a:r>
          </a:p>
          <a:p>
            <a:pPr marL="1033463" indent="-1033463" algn="l"/>
            <a:r>
              <a:rPr lang="en-US" b="1"/>
              <a:t>5.2 The Marketing Research Process </a:t>
            </a:r>
          </a:p>
          <a:p>
            <a:pPr marL="1033463" indent="-1033463" algn="l"/>
            <a:r>
              <a:rPr lang="en-US" b="1"/>
              <a:t>5.3 Managing the Information</a:t>
            </a:r>
            <a:r>
              <a:rPr lang="en-US" b="1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endParaRPr lang="en-US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57200" y="304800"/>
            <a:ext cx="44196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600" b="1">
                <a:solidFill>
                  <a:schemeClr val="hlink"/>
                </a:solidFill>
                <a:latin typeface="Arial" charset="0"/>
              </a:rPr>
              <a:t>Chapter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436813"/>
            <a:ext cx="8001000" cy="3502025"/>
          </a:xfrm>
          <a:noFill/>
          <a:ln/>
        </p:spPr>
        <p:txBody>
          <a:bodyPr/>
          <a:lstStyle/>
          <a:p>
            <a:r>
              <a:rPr lang="en-US" dirty="0"/>
              <a:t>Describe some of the job functions of a marketing researcher. </a:t>
            </a:r>
          </a:p>
          <a:p>
            <a:endParaRPr lang="en-US" dirty="0"/>
          </a:p>
          <a:p>
            <a:pPr lvl="1"/>
            <a:r>
              <a:rPr lang="en-US" dirty="0"/>
              <a:t>Conducting surveys, </a:t>
            </a:r>
            <a:r>
              <a:rPr lang="en-US" dirty="0" smtClean="0"/>
              <a:t>  gather </a:t>
            </a:r>
            <a:r>
              <a:rPr lang="en-US" dirty="0"/>
              <a:t>info, </a:t>
            </a:r>
            <a:r>
              <a:rPr lang="en-US" dirty="0" smtClean="0"/>
              <a:t>  track </a:t>
            </a:r>
            <a:r>
              <a:rPr lang="en-US" dirty="0"/>
              <a:t>sales, analyze data, </a:t>
            </a:r>
            <a:r>
              <a:rPr lang="en-US" dirty="0" smtClean="0"/>
              <a:t>  use </a:t>
            </a:r>
            <a:r>
              <a:rPr lang="en-US" dirty="0"/>
              <a:t>collected data for professional recommendations on 4 P’s.            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D0709-F2BE-4A32-9D03-04971028B820}" type="slidenum">
              <a:rPr lang="en-US"/>
              <a:pPr/>
              <a:t>10</a:t>
            </a:fld>
            <a:endParaRPr lang="en-US"/>
          </a:p>
        </p:txBody>
      </p:sp>
      <p:pic>
        <p:nvPicPr>
          <p:cNvPr id="446467" name="Picture 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09800"/>
            <a:ext cx="4343400" cy="3962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4100" b="1" dirty="0" smtClean="0">
                <a:solidFill>
                  <a:schemeClr val="hlin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Goals</a:t>
            </a:r>
          </a:p>
          <a:p>
            <a:r>
              <a:rPr lang="en-US" dirty="0"/>
              <a:t>List and describe the steps involved in marketing research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Discuss the human factors in marketing research.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70899-C97E-4DE2-9F90-9B695933D2C0}" type="slidenum">
              <a:rPr lang="en-US"/>
              <a:pPr/>
              <a:t>11</a:t>
            </a:fld>
            <a:endParaRPr 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77200" cy="1371600"/>
          </a:xfrm>
        </p:spPr>
        <p:txBody>
          <a:bodyPr>
            <a:normAutofit fontScale="90000"/>
          </a:bodyPr>
          <a:lstStyle/>
          <a:p>
            <a:r>
              <a:rPr lang="en-US" sz="2000">
                <a:solidFill>
                  <a:srgbClr val="339933"/>
                </a:solidFill>
              </a:rPr>
              <a:t>Lesson 5.2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990000"/>
                </a:solidFill>
              </a:rPr>
              <a:t>The Marketing Research Process 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724400" y="2209800"/>
            <a:ext cx="4419600" cy="3733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Terms 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exploratory research 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desk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descriptive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causal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sample</a:t>
            </a:r>
          </a:p>
          <a:p>
            <a:pPr marL="365760" marR="0" lvl="0" indent="-256032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price points 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981200"/>
            <a:ext cx="8153400" cy="2819400"/>
          </a:xfrm>
        </p:spPr>
        <p:txBody>
          <a:bodyPr>
            <a:normAutofit/>
          </a:bodyPr>
          <a:lstStyle/>
          <a:p>
            <a:r>
              <a:rPr lang="en-US" sz="2800" b="1"/>
              <a:t>market research</a:t>
            </a:r>
          </a:p>
          <a:p>
            <a:pPr lvl="1"/>
            <a:r>
              <a:rPr lang="en-US" sz="2400"/>
              <a:t>info gathered on a single target market</a:t>
            </a:r>
          </a:p>
          <a:p>
            <a:r>
              <a:rPr lang="en-US" sz="2800" b="1"/>
              <a:t>marketing research</a:t>
            </a:r>
          </a:p>
          <a:p>
            <a:pPr lvl="1"/>
            <a:r>
              <a:rPr lang="en-US" sz="2400"/>
              <a:t>broader topic which may involve market research</a:t>
            </a:r>
          </a:p>
          <a:p>
            <a:pPr lvl="1"/>
            <a:r>
              <a:rPr lang="en-US" sz="2400"/>
              <a:t>a process that can be applied to a number of marketing problems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C295C-A79A-4BA7-B288-83729CF1EEC1}" type="slidenum">
              <a:rPr lang="en-US"/>
              <a:pPr/>
              <a:t>12</a:t>
            </a:fld>
            <a:endParaRPr lang="en-US"/>
          </a:p>
        </p:txBody>
      </p:sp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STEPS IN MARKETING RESEARCH</a:t>
            </a:r>
          </a:p>
        </p:txBody>
      </p:sp>
      <p:pic>
        <p:nvPicPr>
          <p:cNvPr id="5621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5011738"/>
            <a:ext cx="2133600" cy="174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Discover and define the problem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Analyze current conditions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Develop the process for data collection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Collect the data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Analyze and report the data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Determine a solution to the problem</a:t>
            </a:r>
          </a:p>
          <a:p>
            <a:pPr marL="609600" indent="-609600">
              <a:lnSpc>
                <a:spcPct val="160000"/>
              </a:lnSpc>
              <a:buFontTx/>
              <a:buAutoNum type="arabicPeriod"/>
            </a:pPr>
            <a:r>
              <a:rPr lang="en-US" dirty="0"/>
              <a:t>Implement and evaluate the </a:t>
            </a:r>
            <a:r>
              <a:rPr lang="en-US" dirty="0" smtClean="0"/>
              <a:t>results</a:t>
            </a:r>
          </a:p>
          <a:p>
            <a:pPr marL="609600" indent="-609600" algn="r">
              <a:buNone/>
            </a:pPr>
            <a:r>
              <a:rPr lang="en-US" sz="2000" i="1" dirty="0" smtClean="0"/>
              <a:t>(Detailed on the next 7 slides)</a:t>
            </a:r>
            <a:endParaRPr lang="en-US" sz="2000" i="1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7EB4D-4B29-4477-97B5-C9529DFE48A9}" type="slidenum">
              <a:rPr lang="en-US"/>
              <a:pPr/>
              <a:t>13</a:t>
            </a:fld>
            <a:endParaRPr lang="en-US"/>
          </a:p>
        </p:txBody>
      </p:sp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How It’s Done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610600" cy="5486400"/>
          </a:xfrm>
        </p:spPr>
        <p:txBody>
          <a:bodyPr>
            <a:normAutofit/>
          </a:bodyPr>
          <a:lstStyle/>
          <a:p>
            <a:pPr marL="119063" lvl="1" indent="279400">
              <a:lnSpc>
                <a:spcPct val="90000"/>
              </a:lnSpc>
            </a:pPr>
            <a:r>
              <a:rPr lang="en-US" dirty="0" smtClean="0"/>
              <a:t>Marketing research is planned around the </a:t>
            </a:r>
            <a:br>
              <a:rPr lang="en-US" dirty="0" smtClean="0"/>
            </a:br>
            <a:r>
              <a:rPr lang="en-US" dirty="0" smtClean="0"/>
              <a:t>need to make a decision that will solve a problem. </a:t>
            </a:r>
          </a:p>
          <a:p>
            <a:pPr marL="119063" lvl="1" indent="279400">
              <a:lnSpc>
                <a:spcPct val="90000"/>
              </a:lnSpc>
            </a:pPr>
            <a:endParaRPr lang="en-US" dirty="0" smtClean="0"/>
          </a:p>
          <a:p>
            <a:pPr marL="119063" lvl="1" indent="279400">
              <a:lnSpc>
                <a:spcPct val="90000"/>
              </a:lnSpc>
            </a:pPr>
            <a:r>
              <a:rPr lang="en-US" dirty="0" smtClean="0"/>
              <a:t>The research that needs to be conducted is defined by the decision or problem that needs to be resolved. </a:t>
            </a:r>
          </a:p>
          <a:p>
            <a:pPr marL="119063" lvl="1" indent="279400">
              <a:lnSpc>
                <a:spcPct val="90000"/>
              </a:lnSpc>
            </a:pPr>
            <a:endParaRPr lang="en-US" dirty="0" smtClean="0"/>
          </a:p>
          <a:p>
            <a:pPr marL="119063" lvl="1" indent="279400">
              <a:lnSpc>
                <a:spcPct val="90000"/>
              </a:lnSpc>
            </a:pPr>
            <a:r>
              <a:rPr lang="en-US" dirty="0" smtClean="0"/>
              <a:t>These are the degrees in which the research is related to problem definition:</a:t>
            </a:r>
          </a:p>
          <a:p>
            <a:pPr marL="868871" lvl="4" indent="279400">
              <a:lnSpc>
                <a:spcPct val="90000"/>
              </a:lnSpc>
            </a:pPr>
            <a:r>
              <a:rPr lang="en-US" sz="2800" dirty="0" smtClean="0"/>
              <a:t>Exploratory Research</a:t>
            </a:r>
          </a:p>
          <a:p>
            <a:pPr marL="868871" lvl="4" indent="279400">
              <a:lnSpc>
                <a:spcPct val="90000"/>
              </a:lnSpc>
            </a:pPr>
            <a:r>
              <a:rPr lang="en-US" sz="2800" dirty="0" smtClean="0"/>
              <a:t>Desk Research</a:t>
            </a:r>
          </a:p>
          <a:p>
            <a:pPr marL="868871" lvl="4" indent="279400">
              <a:lnSpc>
                <a:spcPct val="90000"/>
              </a:lnSpc>
            </a:pPr>
            <a:r>
              <a:rPr lang="en-US" sz="2800" dirty="0" smtClean="0"/>
              <a:t>Descriptive Research</a:t>
            </a:r>
          </a:p>
          <a:p>
            <a:pPr marL="868871" lvl="4" indent="279400">
              <a:lnSpc>
                <a:spcPct val="90000"/>
              </a:lnSpc>
            </a:pPr>
            <a:r>
              <a:rPr lang="en-US" sz="2800" dirty="0" smtClean="0"/>
              <a:t>Causal Research</a:t>
            </a:r>
          </a:p>
          <a:p>
            <a:pPr marL="868871" lvl="4" indent="279400" algn="r">
              <a:lnSpc>
                <a:spcPct val="90000"/>
              </a:lnSpc>
              <a:buNone/>
            </a:pPr>
            <a:r>
              <a:rPr lang="en-US" i="1" dirty="0" smtClean="0"/>
              <a:t>(Described on Next Slide)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9415-321F-4F5C-8C3D-697068E02B9B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564228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3200">
                <a:latin typeface="Arial" charset="0"/>
                <a:cs typeface="Arial" charset="0"/>
              </a:rPr>
              <a:t>Discover and Define the Problem</a:t>
            </a:r>
          </a:p>
        </p:txBody>
      </p:sp>
      <p:pic>
        <p:nvPicPr>
          <p:cNvPr id="564229" name="Picture 5" descr="C:\Users\jsundlin\AppData\Local\Microsoft\Windows\Temporary Internet Files\Content.IE5\XWNSGXAC\MC9001047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7554" y="228600"/>
            <a:ext cx="1736446" cy="18223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10600" cy="5334000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n-US" b="1" dirty="0" smtClean="0"/>
              <a:t>exploratory </a:t>
            </a:r>
            <a:r>
              <a:rPr lang="en-US" b="1" dirty="0"/>
              <a:t>research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conducted when a business is </a:t>
            </a:r>
            <a:r>
              <a:rPr lang="en-US" u="sng" dirty="0"/>
              <a:t>unawar</a:t>
            </a:r>
            <a:r>
              <a:rPr lang="en-US" dirty="0"/>
              <a:t>e of the exact problem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descriptive research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done when the business is </a:t>
            </a:r>
            <a:r>
              <a:rPr lang="en-US" u="sng" dirty="0"/>
              <a:t>aware</a:t>
            </a:r>
            <a:r>
              <a:rPr lang="en-US" dirty="0"/>
              <a:t> of the problem that needs to be solved</a:t>
            </a:r>
          </a:p>
          <a:p>
            <a:pPr lvl="2">
              <a:lnSpc>
                <a:spcPct val="90000"/>
              </a:lnSpc>
            </a:pP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  <a:p>
            <a:pPr lvl="1">
              <a:lnSpc>
                <a:spcPct val="90000"/>
              </a:lnSpc>
            </a:pPr>
            <a:r>
              <a:rPr lang="en-US" b="1" dirty="0"/>
              <a:t>desk research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reports of other completed research are used to help </a:t>
            </a:r>
            <a:r>
              <a:rPr lang="en-US" u="sng" dirty="0"/>
              <a:t>define</a:t>
            </a:r>
            <a:r>
              <a:rPr lang="en-US" dirty="0"/>
              <a:t> the problem</a:t>
            </a:r>
          </a:p>
          <a:p>
            <a:pPr lvl="1">
              <a:lnSpc>
                <a:spcPct val="90000"/>
              </a:lnSpc>
            </a:pPr>
            <a:r>
              <a:rPr lang="en-US" b="1" dirty="0"/>
              <a:t>causal research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dirty="0"/>
              <a:t>determines the </a:t>
            </a:r>
            <a:r>
              <a:rPr lang="en-US" u="sng" dirty="0"/>
              <a:t>cause-and-effect</a:t>
            </a:r>
            <a:r>
              <a:rPr lang="en-US" dirty="0"/>
              <a:t> relationships when the problem is already clearly defined</a:t>
            </a:r>
          </a:p>
          <a:p>
            <a:pPr lvl="2"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39415-321F-4F5C-8C3D-697068E02B9B}" type="slidenum">
              <a:rPr lang="en-US"/>
              <a:pPr/>
              <a:t>15</a:t>
            </a:fld>
            <a:endParaRPr lang="en-US"/>
          </a:p>
        </p:txBody>
      </p:sp>
      <p:sp>
        <p:nvSpPr>
          <p:cNvPr id="564228" name="Rectangle 4"/>
          <p:cNvSpPr>
            <a:spLocks noChangeArrowheads="1"/>
          </p:cNvSpPr>
          <p:nvPr/>
        </p:nvSpPr>
        <p:spPr bwMode="auto">
          <a:xfrm>
            <a:off x="609600" y="3048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</a:pPr>
            <a:r>
              <a:rPr lang="en-US" sz="3200">
                <a:latin typeface="Arial" charset="0"/>
                <a:cs typeface="Arial" charset="0"/>
              </a:rPr>
              <a:t>Discover and Define the Problem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382000" cy="5562600"/>
          </a:xfrm>
        </p:spPr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US" dirty="0"/>
              <a:t>Analyze Current Conditions</a:t>
            </a:r>
          </a:p>
          <a:p>
            <a:pPr marL="990600" lvl="1" indent="-533400"/>
            <a:r>
              <a:rPr lang="en-US" dirty="0"/>
              <a:t>examine sales volume and customer data to understand current conditions</a:t>
            </a:r>
            <a:br>
              <a:rPr lang="en-US" dirty="0"/>
            </a:br>
            <a:endParaRPr lang="en-US" dirty="0"/>
          </a:p>
          <a:p>
            <a:pPr marL="609600" indent="-609600">
              <a:buFontTx/>
              <a:buAutoNum type="arabicPeriod" startAt="3"/>
            </a:pPr>
            <a:r>
              <a:rPr lang="en-US" dirty="0"/>
              <a:t>Develop Process for Data Collection</a:t>
            </a:r>
          </a:p>
          <a:p>
            <a:pPr marL="990600" lvl="1" indent="-533400"/>
            <a:r>
              <a:rPr lang="en-US" dirty="0"/>
              <a:t>observation or survey or questionnaire</a:t>
            </a:r>
            <a:br>
              <a:rPr lang="en-US" dirty="0"/>
            </a:br>
            <a:endParaRPr lang="en-US" dirty="0"/>
          </a:p>
          <a:p>
            <a:pPr marL="609600" indent="-609600">
              <a:buFontTx/>
              <a:buAutoNum type="arabicPeriod" startAt="4"/>
            </a:pPr>
            <a:r>
              <a:rPr lang="en-US" dirty="0"/>
              <a:t>Collect the Data</a:t>
            </a:r>
          </a:p>
          <a:p>
            <a:pPr marL="990600" lvl="1" indent="-533400"/>
            <a:r>
              <a:rPr lang="en-US" b="1" dirty="0"/>
              <a:t>Sample: </a:t>
            </a:r>
            <a:r>
              <a:rPr lang="en-US" dirty="0"/>
              <a:t>a smaller representative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subset </a:t>
            </a:r>
            <a:r>
              <a:rPr lang="en-US" dirty="0"/>
              <a:t>of the larger group</a:t>
            </a:r>
          </a:p>
          <a:p>
            <a:pPr marL="990600" lvl="1" indent="-533400"/>
            <a:r>
              <a:rPr lang="en-US" dirty="0"/>
              <a:t>Should be: easy to respond,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easily </a:t>
            </a:r>
            <a:r>
              <a:rPr lang="en-US" dirty="0"/>
              <a:t>compiled </a:t>
            </a:r>
          </a:p>
          <a:p>
            <a:pPr marL="990600" lvl="1" indent="-533400">
              <a:buFontTx/>
              <a:buAutoNum type="arabicPeriod" startAt="4"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7B490-2A15-4CDB-9D9F-E52E78ED393F}" type="slidenum">
              <a:rPr lang="en-US"/>
              <a:pPr/>
              <a:t>16</a:t>
            </a:fld>
            <a:endParaRPr lang="en-US"/>
          </a:p>
        </p:txBody>
      </p:sp>
      <p:sp>
        <p:nvSpPr>
          <p:cNvPr id="569347" name="Rectangle 3"/>
          <p:cNvSpPr>
            <a:spLocks noChangeArrowheads="1"/>
          </p:cNvSpPr>
          <p:nvPr/>
        </p:nvSpPr>
        <p:spPr bwMode="auto">
          <a:xfrm>
            <a:off x="609600" y="457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 startAt="2"/>
            </a:pPr>
            <a:endParaRPr lang="en-US" sz="3200">
              <a:latin typeface="Arial" charset="0"/>
              <a:cs typeface="Arial" charset="0"/>
            </a:endParaRPr>
          </a:p>
        </p:txBody>
      </p:sp>
      <p:pic>
        <p:nvPicPr>
          <p:cNvPr id="569348" name="Picture 4" descr="C:\Users\jsundlin\AppData\Local\Microsoft\Windows\Temporary Internet Files\Content.IE5\V2U36C83\MC9003906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3455" y="2133600"/>
            <a:ext cx="2660546" cy="4724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/>
          <a:lstStyle/>
          <a:p>
            <a:pPr marL="609600" indent="-609600">
              <a:buFontTx/>
              <a:buAutoNum type="arabicPeriod" startAt="5"/>
            </a:pPr>
            <a:r>
              <a:rPr lang="en-US"/>
              <a:t>Analyze and Report the Data</a:t>
            </a:r>
          </a:p>
          <a:p>
            <a:pPr marL="990600" lvl="1" indent="-533400"/>
            <a:r>
              <a:rPr lang="en-US"/>
              <a:t>look for data patterns and draw conclusions</a:t>
            </a:r>
          </a:p>
          <a:p>
            <a:pPr marL="990600" lvl="1" indent="-533400"/>
            <a:r>
              <a:rPr lang="en-US"/>
              <a:t>data is complex, tedious &amp; time consuming</a:t>
            </a:r>
          </a:p>
          <a:p>
            <a:pPr marL="990600" lvl="1" indent="-533400"/>
            <a:r>
              <a:rPr lang="en-US"/>
              <a:t>graphic representations make data easier to understand quickly</a:t>
            </a:r>
            <a:br>
              <a:rPr lang="en-US"/>
            </a:br>
            <a:endParaRPr lang="en-US"/>
          </a:p>
          <a:p>
            <a:pPr marL="990600" lvl="1" indent="-533400"/>
            <a:r>
              <a:rPr lang="en-US" b="1"/>
              <a:t>price points</a:t>
            </a:r>
          </a:p>
          <a:p>
            <a:pPr marL="1371600" lvl="2" indent="-457200"/>
            <a:r>
              <a:rPr lang="en-US"/>
              <a:t>the range of prices charged for </a:t>
            </a:r>
            <a:br>
              <a:rPr lang="en-US"/>
            </a:br>
            <a:r>
              <a:rPr lang="en-US"/>
              <a:t>a category of merchandise </a:t>
            </a:r>
          </a:p>
          <a:p>
            <a:pPr marL="990600" lvl="1" indent="-533400"/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76A48-E8CA-4E21-A627-7DD47557C7AD}" type="slidenum">
              <a:rPr lang="en-US"/>
              <a:pPr/>
              <a:t>17</a:t>
            </a:fld>
            <a:endParaRPr lang="en-US"/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609600" y="7620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>
              <a:latin typeface="Arial" charset="0"/>
              <a:cs typeface="Arial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l="3125" t="17708" r="3125" b="14583"/>
          <a:stretch>
            <a:fillRect/>
          </a:stretch>
        </p:blipFill>
        <p:spPr bwMode="auto">
          <a:xfrm>
            <a:off x="990600" y="2895600"/>
            <a:ext cx="7315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914400"/>
            <a:ext cx="8077200" cy="5105400"/>
          </a:xfrm>
        </p:spPr>
        <p:txBody>
          <a:bodyPr/>
          <a:lstStyle/>
          <a:p>
            <a:pPr marL="609600" indent="-609600">
              <a:buFontTx/>
              <a:buAutoNum type="arabicPeriod" startAt="6"/>
            </a:pPr>
            <a:r>
              <a:rPr lang="en-US"/>
              <a:t>Determine a Solution to the Problem</a:t>
            </a:r>
          </a:p>
          <a:p>
            <a:pPr marL="990600" lvl="1" indent="-533400"/>
            <a:r>
              <a:rPr lang="en-US"/>
              <a:t>Conclusions from the data can lead to recommended changes to current conditions.</a:t>
            </a:r>
            <a:br>
              <a:rPr lang="en-US"/>
            </a:br>
            <a:endParaRPr lang="en-US"/>
          </a:p>
          <a:p>
            <a:pPr marL="609600" indent="-609600">
              <a:buFontTx/>
              <a:buAutoNum type="arabicPeriod" startAt="7"/>
            </a:pPr>
            <a:r>
              <a:rPr lang="en-US"/>
              <a:t>Implement and Evaluate the Results</a:t>
            </a:r>
          </a:p>
          <a:p>
            <a:pPr marL="990600" lvl="1" indent="-533400"/>
            <a:r>
              <a:rPr lang="en-US"/>
              <a:t>changes need to be implemented</a:t>
            </a:r>
          </a:p>
          <a:p>
            <a:pPr marL="990600" lvl="1" indent="-533400"/>
            <a:r>
              <a:rPr lang="en-US"/>
              <a:t>effectiveness of changes need to be evaluated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C576-09F0-48D4-9A1F-7191A3045535}" type="slidenum">
              <a:rPr lang="en-US"/>
              <a:pPr/>
              <a:t>18</a:t>
            </a:fld>
            <a:endParaRPr lang="en-US"/>
          </a:p>
        </p:txBody>
      </p:sp>
      <p:pic>
        <p:nvPicPr>
          <p:cNvPr id="571397" name="Picture 5" descr="C:\Users\jsundlin\AppData\Local\Microsoft\Windows\Temporary Internet Files\Content.IE5\V2U36C83\MC90023749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613332"/>
            <a:ext cx="5791200" cy="32446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67000"/>
            <a:ext cx="8001000" cy="3505200"/>
          </a:xfrm>
          <a:noFill/>
          <a:ln/>
        </p:spPr>
        <p:txBody>
          <a:bodyPr/>
          <a:lstStyle/>
          <a:p>
            <a:r>
              <a:rPr lang="en-US"/>
              <a:t>Explain how market research is different from marketing research.</a:t>
            </a:r>
          </a:p>
          <a:p>
            <a:endParaRPr lang="en-US"/>
          </a:p>
          <a:p>
            <a:pPr lvl="1"/>
            <a:r>
              <a:rPr lang="en-US"/>
              <a:t>Market         = single target market</a:t>
            </a:r>
          </a:p>
          <a:p>
            <a:pPr lvl="1"/>
            <a:r>
              <a:rPr lang="en-US"/>
              <a:t>Marketing    = broader scope of marketing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9C5C4-9E9D-4E3E-9D7C-B83606DB9F44}" type="slidenum">
              <a:rPr lang="en-US"/>
              <a:pPr/>
              <a:t>19</a:t>
            </a:fld>
            <a:endParaRPr lang="en-US"/>
          </a:p>
        </p:txBody>
      </p:sp>
      <p:pic>
        <p:nvPicPr>
          <p:cNvPr id="405508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458200" cy="495300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patented a </a:t>
            </a:r>
            <a:r>
              <a:rPr lang="en-US" sz="2800" dirty="0" smtClean="0"/>
              <a:t>non-residue </a:t>
            </a:r>
            <a:r>
              <a:rPr lang="en-US" sz="2800" dirty="0"/>
              <a:t>adhesive used to attach plastic bags to the seat backs in sport’s </a:t>
            </a:r>
            <a:r>
              <a:rPr lang="en-US" sz="2800" dirty="0" smtClean="0"/>
              <a:t>venues</a:t>
            </a:r>
            <a:br>
              <a:rPr lang="en-US" sz="2800" dirty="0" smtClean="0"/>
            </a:br>
            <a:endParaRPr lang="en-US" sz="2800" dirty="0"/>
          </a:p>
          <a:p>
            <a:r>
              <a:rPr lang="en-US" sz="2800" dirty="0"/>
              <a:t>advertiser literature stuffed into bags</a:t>
            </a:r>
          </a:p>
          <a:p>
            <a:pPr lvl="1"/>
            <a:r>
              <a:rPr lang="en-US" sz="2400" dirty="0"/>
              <a:t>“winning game pieces” an incentive for attendees to look in </a:t>
            </a:r>
            <a:r>
              <a:rPr lang="en-US" sz="2400" dirty="0" smtClean="0"/>
              <a:t>bags</a:t>
            </a:r>
            <a:br>
              <a:rPr lang="en-US" sz="2400" dirty="0" smtClean="0"/>
            </a:br>
            <a:endParaRPr lang="en-US" sz="2400" dirty="0"/>
          </a:p>
          <a:p>
            <a:r>
              <a:rPr lang="en-US" sz="2800" dirty="0"/>
              <a:t>game attendance, coupon redemption, and website hits provide marketing-information </a:t>
            </a:r>
            <a:r>
              <a:rPr lang="en-US" sz="2800" dirty="0" smtClean="0"/>
              <a:t>feedback</a:t>
            </a:r>
          </a:p>
          <a:p>
            <a:pPr algn="r">
              <a:buNone/>
            </a:pPr>
            <a:r>
              <a:rPr lang="en-US" sz="2800" dirty="0" smtClean="0">
                <a:hlinkClick r:id="rId2"/>
              </a:rPr>
              <a:t>http://nuboardmedia.com/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650F-12E1-4548-8700-DC104E4C6834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z="5100" b="1" dirty="0">
                <a:solidFill>
                  <a:schemeClr val="hlink"/>
                </a:solidFill>
              </a:rPr>
              <a:t>Winning Strategies</a:t>
            </a: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457200" y="129540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 dirty="0" err="1"/>
              <a:t>NuBoard</a:t>
            </a:r>
            <a:r>
              <a:rPr lang="en-US" sz="3600" b="1" dirty="0"/>
              <a:t> Media Sports Promotion  </a:t>
            </a:r>
          </a:p>
        </p:txBody>
      </p:sp>
      <p:pic>
        <p:nvPicPr>
          <p:cNvPr id="10035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28600"/>
            <a:ext cx="223837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343400"/>
            <a:ext cx="8229600" cy="2163763"/>
          </a:xfrm>
        </p:spPr>
        <p:txBody>
          <a:bodyPr/>
          <a:lstStyle/>
          <a:p>
            <a:r>
              <a:rPr lang="en-US"/>
              <a:t>decisions based on sound information can greatly increase the chances for success</a:t>
            </a:r>
          </a:p>
          <a:p>
            <a:r>
              <a:rPr lang="en-US"/>
              <a:t>gut feeling and intuition also play a role in decision-making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BDE94-DEAA-4478-8608-358AA7251737}" type="slidenum">
              <a:rPr lang="en-US"/>
              <a:pPr/>
              <a:t>20</a:t>
            </a:fld>
            <a:endParaRPr lang="en-US"/>
          </a:p>
        </p:txBody>
      </p:sp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429000"/>
            <a:ext cx="8229600" cy="990600"/>
          </a:xfrm>
        </p:spPr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Research Sophistication</a:t>
            </a:r>
          </a:p>
        </p:txBody>
      </p:sp>
      <p:sp>
        <p:nvSpPr>
          <p:cNvPr id="567300" name="Rectangle 4"/>
          <p:cNvSpPr>
            <a:spLocks noChangeArrowheads="1"/>
          </p:cNvSpPr>
          <p:nvPr/>
        </p:nvSpPr>
        <p:spPr bwMode="auto">
          <a:xfrm>
            <a:off x="609600" y="1600200"/>
            <a:ext cx="784860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>
                <a:latin typeface="Arial" charset="0"/>
                <a:cs typeface="Arial" charset="0"/>
              </a:rPr>
              <a:t>At times, there may be a </a:t>
            </a:r>
            <a:r>
              <a:rPr lang="en-US" sz="3200" dirty="0" smtClean="0">
                <a:latin typeface="Arial" charset="0"/>
                <a:cs typeface="Arial" charset="0"/>
              </a:rPr>
              <a:t>conflict </a:t>
            </a:r>
            <a:r>
              <a:rPr lang="en-US" sz="3200" dirty="0">
                <a:latin typeface="Arial" charset="0"/>
                <a:cs typeface="Arial" charset="0"/>
              </a:rPr>
              <a:t>between people in </a:t>
            </a:r>
            <a:r>
              <a:rPr lang="en-US" sz="3200" dirty="0" smtClean="0">
                <a:latin typeface="Arial" charset="0"/>
                <a:cs typeface="Arial" charset="0"/>
              </a:rPr>
              <a:t>research </a:t>
            </a:r>
            <a:r>
              <a:rPr lang="en-US" sz="3200" dirty="0">
                <a:latin typeface="Arial" charset="0"/>
                <a:cs typeface="Arial" charset="0"/>
              </a:rPr>
              <a:t>and people in sales.</a:t>
            </a:r>
          </a:p>
        </p:txBody>
      </p:sp>
      <p:sp>
        <p:nvSpPr>
          <p:cNvPr id="567301" name="Rectangle 5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tx2"/>
                </a:solidFill>
                <a:latin typeface="Arial" charset="0"/>
                <a:cs typeface="Arial" charset="0"/>
              </a:rPr>
              <a:t>THE HUMAN FACTOR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924800" cy="4567238"/>
          </a:xfrm>
        </p:spPr>
        <p:txBody>
          <a:bodyPr/>
          <a:lstStyle/>
          <a:p>
            <a:r>
              <a:rPr lang="en-US" dirty="0"/>
              <a:t>Marketing research that reveals dissatisfied customers might make other departments within the company feel defensive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Researchers should learn about all  marketing functions within the company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Research results should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 </a:t>
            </a:r>
            <a:r>
              <a:rPr lang="en-US" dirty="0"/>
              <a:t>reported in 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understandable </a:t>
            </a:r>
            <a:r>
              <a:rPr lang="en-US" dirty="0"/>
              <a:t>format.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1D71C-7936-4105-B5FD-BC76272A5E18}" type="slidenum">
              <a:rPr lang="en-US"/>
              <a:pPr/>
              <a:t>21</a:t>
            </a:fld>
            <a:endParaRPr lang="en-US"/>
          </a:p>
        </p:txBody>
      </p:sp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Reducing Conflict</a:t>
            </a:r>
          </a:p>
        </p:txBody>
      </p:sp>
      <p:pic>
        <p:nvPicPr>
          <p:cNvPr id="572420" name="Picture 4" descr="C:\Users\jsundlin\AppData\Local\Microsoft\Windows\Temporary Internet Files\Content.IE5\409LU8KC\MC9000569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3884428"/>
            <a:ext cx="3505200" cy="29735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8153400" cy="4724400"/>
          </a:xfrm>
        </p:spPr>
        <p:txBody>
          <a:bodyPr>
            <a:normAutofit/>
          </a:bodyPr>
          <a:lstStyle/>
          <a:p>
            <a:r>
              <a:rPr lang="en-US" sz="2800" dirty="0"/>
              <a:t>Marketing researchers must maintain high ethical standards and report information accurately and objectively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2800" dirty="0"/>
          </a:p>
          <a:p>
            <a:r>
              <a:rPr lang="en-US" sz="2800" dirty="0"/>
              <a:t>The identity of research participants should be protected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endParaRPr lang="en-US" sz="2800" dirty="0"/>
          </a:p>
          <a:p>
            <a:r>
              <a:rPr lang="en-US" sz="2800" dirty="0"/>
              <a:t>Researchers have an obligation to protect the consumer from “misrepresentation and exploitation under the guise of research.”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63A17-74D6-4FBD-BF68-3B909DCD4A31}" type="slidenum">
              <a:rPr lang="en-US"/>
              <a:pPr/>
              <a:t>22</a:t>
            </a:fld>
            <a:endParaRPr lang="en-US"/>
          </a:p>
        </p:txBody>
      </p:sp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Ethical Research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4114800"/>
            <a:ext cx="8610600" cy="2438400"/>
          </a:xfrm>
        </p:spPr>
        <p:txBody>
          <a:bodyPr/>
          <a:lstStyle/>
          <a:p>
            <a:r>
              <a:rPr lang="en-US" dirty="0"/>
              <a:t>Consumer preferences vary among cultures.</a:t>
            </a:r>
          </a:p>
          <a:p>
            <a:r>
              <a:rPr lang="en-US" dirty="0"/>
              <a:t>Marketers need to understand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preferences </a:t>
            </a:r>
            <a:r>
              <a:rPr lang="en-US" dirty="0"/>
              <a:t>of the various cultures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which they sell products.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A32D8-DA4E-4D1B-B7BC-E4B73485F392}" type="slidenum">
              <a:rPr lang="en-US"/>
              <a:pPr/>
              <a:t>23</a:t>
            </a:fld>
            <a:endParaRPr lang="en-US"/>
          </a:p>
        </p:txBody>
      </p:sp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76600"/>
            <a:ext cx="8229600" cy="808038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Worldwide Data</a:t>
            </a:r>
          </a:p>
        </p:txBody>
      </p:sp>
      <p:sp>
        <p:nvSpPr>
          <p:cNvPr id="574468" name="Rectangle 4"/>
          <p:cNvSpPr>
            <a:spLocks noChangeArrowheads="1"/>
          </p:cNvSpPr>
          <p:nvPr/>
        </p:nvSpPr>
        <p:spPr bwMode="auto">
          <a:xfrm>
            <a:off x="381000" y="1524000"/>
            <a:ext cx="8229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65760" indent="-256032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</a:pPr>
            <a:r>
              <a:rPr lang="en-US" sz="2700" dirty="0">
                <a:latin typeface="+mn-lt"/>
              </a:rPr>
              <a:t>Consumers need an </a:t>
            </a:r>
            <a:r>
              <a:rPr lang="en-US" sz="2700" b="1" u="sng" dirty="0">
                <a:latin typeface="+mn-lt"/>
              </a:rPr>
              <a:t>incentive</a:t>
            </a:r>
            <a:r>
              <a:rPr lang="en-US" sz="2700" dirty="0">
                <a:latin typeface="+mn-lt"/>
              </a:rPr>
              <a:t> for providing specific information that will be useful for marketing research.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81000" y="457200"/>
            <a:ext cx="8229600" cy="808038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What’s in it for Me?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hlink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74470" name="Picture 6" descr="C:\Users\jsundlin\AppData\Local\Microsoft\Windows\Temporary Internet Files\Content.IE5\FK8YTT1M\MM91000106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545" y="4495800"/>
            <a:ext cx="1857456" cy="2362200"/>
          </a:xfrm>
          <a:prstGeom prst="rect">
            <a:avLst/>
          </a:prstGeom>
          <a:noFill/>
        </p:spPr>
      </p:pic>
      <p:pic>
        <p:nvPicPr>
          <p:cNvPr id="574472" name="Picture 8" descr="C:\Users\jsundlin\AppData\Local\Microsoft\Windows\Temporary Internet Files\Content.IE5\V2U36C83\MC900441314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89213"/>
            <a:ext cx="8001000" cy="3502025"/>
          </a:xfrm>
          <a:noFill/>
          <a:ln/>
        </p:spPr>
        <p:txBody>
          <a:bodyPr/>
          <a:lstStyle/>
          <a:p>
            <a:r>
              <a:rPr lang="en-US"/>
              <a:t>Briefly describe the reasons for potential conflict between sales managers and marketing research managers.</a:t>
            </a:r>
          </a:p>
          <a:p>
            <a:endParaRPr lang="en-US"/>
          </a:p>
          <a:p>
            <a:pPr lvl="1"/>
            <a:r>
              <a:rPr lang="en-US"/>
              <a:t>Two different managers likely to approach problems differently.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B850-931E-4624-BFE8-DC2BF5FC98F9}" type="slidenum">
              <a:rPr lang="en-US"/>
              <a:pPr/>
              <a:t>24</a:t>
            </a:fld>
            <a:endParaRPr lang="en-US"/>
          </a:p>
        </p:txBody>
      </p:sp>
      <p:pic>
        <p:nvPicPr>
          <p:cNvPr id="397316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4343400" cy="4178491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chemeClr val="hlink"/>
                </a:solidFill>
              </a:rPr>
              <a:t>Goals</a:t>
            </a:r>
          </a:p>
          <a:p>
            <a:r>
              <a:rPr lang="en-US" dirty="0"/>
              <a:t>Explain the options for electronic data collection.</a:t>
            </a:r>
          </a:p>
          <a:p>
            <a:r>
              <a:rPr lang="en-US" dirty="0"/>
              <a:t>Discuss the concept of data-driven decisions.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EB7ED-97EB-4F8F-AEAA-F5A5DA1A9DA0}" type="slidenum">
              <a:rPr lang="en-US"/>
              <a:pPr/>
              <a:t>25</a:t>
            </a:fld>
            <a:endParaRPr lang="en-US"/>
          </a:p>
        </p:txBody>
      </p:sp>
      <p:sp>
        <p:nvSpPr>
          <p:cNvPr id="535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29600" cy="1143000"/>
          </a:xfrm>
        </p:spPr>
        <p:txBody>
          <a:bodyPr/>
          <a:lstStyle/>
          <a:p>
            <a:r>
              <a:rPr lang="en-US" sz="2000">
                <a:solidFill>
                  <a:srgbClr val="339933"/>
                </a:solidFill>
              </a:rPr>
              <a:t>Lesson 5.3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990000"/>
                </a:solidFill>
              </a:rPr>
              <a:t>Managing the Information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029200" y="1828800"/>
            <a:ext cx="3810000" cy="418623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600" b="1" dirty="0" smtClean="0">
                <a:solidFill>
                  <a:schemeClr val="hlink"/>
                </a:solidFill>
                <a:latin typeface="+mn-lt"/>
              </a:rPr>
              <a:t>Terms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mining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cookie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click-through rate  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077200" cy="4495800"/>
          </a:xfrm>
        </p:spPr>
        <p:txBody>
          <a:bodyPr/>
          <a:lstStyle/>
          <a:p>
            <a:r>
              <a:rPr lang="en-US" sz="2800" dirty="0"/>
              <a:t>It is essential to have high quality data to receive high quality research results.</a:t>
            </a:r>
          </a:p>
          <a:p>
            <a:endParaRPr lang="en-US" sz="1400" dirty="0"/>
          </a:p>
          <a:p>
            <a:pPr lvl="1"/>
            <a:r>
              <a:rPr lang="en-US" sz="2400" dirty="0"/>
              <a:t>collected</a:t>
            </a:r>
          </a:p>
          <a:p>
            <a:pPr lvl="1"/>
            <a:r>
              <a:rPr lang="en-US" sz="2400" dirty="0"/>
              <a:t>stored</a:t>
            </a:r>
          </a:p>
          <a:p>
            <a:pPr lvl="1"/>
            <a:r>
              <a:rPr lang="en-US" sz="2400" dirty="0"/>
              <a:t>analyzed </a:t>
            </a:r>
          </a:p>
          <a:p>
            <a:pPr lvl="1"/>
            <a:r>
              <a:rPr lang="en-US" sz="2400" dirty="0"/>
              <a:t>before it can be used effectively</a:t>
            </a:r>
          </a:p>
          <a:p>
            <a:pPr lvl="1"/>
            <a:endParaRPr lang="en-US" sz="2400" dirty="0"/>
          </a:p>
          <a:p>
            <a:r>
              <a:rPr lang="en-US" sz="2800" dirty="0"/>
              <a:t> </a:t>
            </a:r>
            <a:r>
              <a:rPr lang="en-US" sz="2600" dirty="0"/>
              <a:t>quality &amp; validity are critical to 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usefulness </a:t>
            </a:r>
            <a:r>
              <a:rPr lang="en-US" sz="2600" dirty="0"/>
              <a:t>of info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44AF4-DB29-4FCB-94C5-7D427258E41B}" type="slidenum">
              <a:rPr lang="en-US"/>
              <a:pPr/>
              <a:t>26</a:t>
            </a:fld>
            <a:endParaRPr lang="en-US"/>
          </a:p>
        </p:txBody>
      </p:sp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COLLECTION OF DATA</a:t>
            </a:r>
          </a:p>
        </p:txBody>
      </p:sp>
      <p:pic>
        <p:nvPicPr>
          <p:cNvPr id="5765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2500" y="5349875"/>
            <a:ext cx="18415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b="1" dirty="0"/>
              <a:t>data mining</a:t>
            </a:r>
          </a:p>
          <a:p>
            <a:pPr lvl="1"/>
            <a:r>
              <a:rPr lang="en-US" dirty="0"/>
              <a:t>using powerful computers to “</a:t>
            </a:r>
            <a:r>
              <a:rPr lang="en-US" b="1" u="sng" dirty="0"/>
              <a:t>dig up</a:t>
            </a:r>
            <a:r>
              <a:rPr lang="en-US" dirty="0"/>
              <a:t>”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data </a:t>
            </a:r>
            <a:r>
              <a:rPr lang="en-US" dirty="0"/>
              <a:t>to make decisions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ACNielsen’s research is generally based on actions rather than opinions.</a:t>
            </a:r>
          </a:p>
          <a:p>
            <a:pPr lvl="1"/>
            <a:r>
              <a:rPr lang="en-US" dirty="0"/>
              <a:t>electronically monitors actual TV viewing habits of a representative sample of viewers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77A7A-CC42-4A8C-A699-D638356B79D9}" type="slidenum">
              <a:rPr lang="en-US"/>
              <a:pPr/>
              <a:t>27</a:t>
            </a:fld>
            <a:endParaRPr lang="en-US"/>
          </a:p>
        </p:txBody>
      </p:sp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Data Mining</a:t>
            </a:r>
          </a:p>
        </p:txBody>
      </p:sp>
      <p:pic>
        <p:nvPicPr>
          <p:cNvPr id="1026" name="Picture 2" descr="C:\Users\jsundlin\AppData\Local\Microsoft\Windows\Temporary Internet Files\Content.IE5\7L3CP0YS\MM90028395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865" y="0"/>
            <a:ext cx="2928135" cy="245852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labkin.wikispaces.com/file/view/cookie%20with%20computer.jpg/380183120/cookie%20with%20compu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250" y="228600"/>
            <a:ext cx="2952750" cy="2362200"/>
          </a:xfrm>
          <a:prstGeom prst="rect">
            <a:avLst/>
          </a:prstGeom>
          <a:noFill/>
        </p:spPr>
      </p:pic>
      <p:pic>
        <p:nvPicPr>
          <p:cNvPr id="7172" name="Picture 4" descr="http://www.igennie.net/en/wp-content/uploads/2012/02/cook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032339"/>
            <a:ext cx="2667000" cy="2825661"/>
          </a:xfrm>
          <a:prstGeom prst="rect">
            <a:avLst/>
          </a:prstGeom>
          <a:noFill/>
        </p:spPr>
      </p:pic>
      <p:sp>
        <p:nvSpPr>
          <p:cNvPr id="5785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r>
              <a:rPr lang="en-US" b="1" dirty="0"/>
              <a:t>cookie</a:t>
            </a:r>
          </a:p>
          <a:p>
            <a:pPr lvl="1"/>
            <a:r>
              <a:rPr lang="en-US" dirty="0"/>
              <a:t>a small data file that is placed on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hard </a:t>
            </a:r>
            <a:r>
              <a:rPr lang="en-US" dirty="0"/>
              <a:t>drive of a web site visitor</a:t>
            </a:r>
          </a:p>
          <a:p>
            <a:pPr lvl="1"/>
            <a:r>
              <a:rPr lang="en-US" dirty="0"/>
              <a:t>collects and reports data on the website visitor</a:t>
            </a:r>
            <a:br>
              <a:rPr lang="en-US" dirty="0"/>
            </a:br>
            <a:endParaRPr lang="en-US" sz="1200" dirty="0"/>
          </a:p>
          <a:p>
            <a:pPr lvl="2"/>
            <a:r>
              <a:rPr lang="en-US" dirty="0"/>
              <a:t>Tracks how often they go on site</a:t>
            </a:r>
          </a:p>
          <a:p>
            <a:pPr lvl="2"/>
            <a:r>
              <a:rPr lang="en-US" dirty="0"/>
              <a:t>Which ads they view &amp; click on</a:t>
            </a:r>
          </a:p>
          <a:p>
            <a:pPr lvl="2"/>
            <a:r>
              <a:rPr lang="en-US" dirty="0"/>
              <a:t>Where they clicked from to get to the site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Helps them know customers’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habits </a:t>
            </a:r>
            <a:r>
              <a:rPr lang="en-US" dirty="0"/>
              <a:t>&amp; interests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54E7C-2C0E-44B4-9322-FACAD89597A0}" type="slidenum">
              <a:rPr lang="en-US"/>
              <a:pPr/>
              <a:t>28</a:t>
            </a:fld>
            <a:endParaRPr lang="en-US"/>
          </a:p>
        </p:txBody>
      </p:sp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Cookies Anyone?</a:t>
            </a:r>
          </a:p>
        </p:txBody>
      </p:sp>
    </p:spTree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nfoadvocate.org/blog/wp-content/uploads/2010/12/101201privacyreport_ES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4478968"/>
            <a:ext cx="3886200" cy="2379031"/>
          </a:xfrm>
          <a:prstGeom prst="rect">
            <a:avLst/>
          </a:prstGeom>
          <a:noFill/>
        </p:spPr>
      </p:pic>
      <p:sp>
        <p:nvSpPr>
          <p:cNvPr id="579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Industry &amp; federal regulators address issues concerning customer’s privacy.</a:t>
            </a:r>
          </a:p>
          <a:p>
            <a:pPr lvl="1"/>
            <a:r>
              <a:rPr lang="en-US"/>
              <a:t>info gathered from children is a sensitive area</a:t>
            </a:r>
          </a:p>
          <a:p>
            <a:pPr lvl="1"/>
            <a:r>
              <a:rPr lang="en-US"/>
              <a:t>Security of credit cards on Internet shops</a:t>
            </a:r>
            <a:br>
              <a:rPr lang="en-US"/>
            </a:br>
            <a:endParaRPr lang="en-US"/>
          </a:p>
          <a:p>
            <a:r>
              <a:rPr lang="en-US"/>
              <a:t>The entertainment industry is trying to protect its products from piracy.</a:t>
            </a:r>
          </a:p>
          <a:p>
            <a:pPr lvl="1"/>
            <a:r>
              <a:rPr lang="en-US"/>
              <a:t>New technologies to track usage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2C6FF-0251-4662-87AE-9A1E273C2C69}" type="slidenum">
              <a:rPr lang="en-US"/>
              <a:pPr/>
              <a:t>29</a:t>
            </a:fld>
            <a:endParaRPr lang="en-US"/>
          </a:p>
        </p:txBody>
      </p:sp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Consumer Privacy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62138"/>
            <a:ext cx="8229600" cy="4176712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b="1" dirty="0">
                <a:solidFill>
                  <a:schemeClr val="hlink"/>
                </a:solidFill>
              </a:rPr>
              <a:t>Goals</a:t>
            </a:r>
          </a:p>
          <a:p>
            <a:r>
              <a:rPr lang="en-US" dirty="0"/>
              <a:t>Explain the purpose of marketing-information management.</a:t>
            </a:r>
          </a:p>
          <a:p>
            <a:r>
              <a:rPr lang="en-US" dirty="0"/>
              <a:t>Describe careers in marketing-information management.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D4DC1-84DA-44D0-8A44-ECBEFEC86680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n-US" sz="2000">
                <a:solidFill>
                  <a:srgbClr val="339933"/>
                </a:solidFill>
              </a:rPr>
              <a:t>Lesson 5.1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990000"/>
                </a:solidFill>
              </a:rPr>
              <a:t>The Need for Speedy Information 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86200" y="3962400"/>
            <a:ext cx="4724400" cy="2667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Terms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syndicated research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polls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engaged customers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client-side researchers  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2743200"/>
            <a:ext cx="8001000" cy="3505200"/>
          </a:xfrm>
          <a:noFill/>
          <a:ln/>
        </p:spPr>
        <p:txBody>
          <a:bodyPr/>
          <a:lstStyle/>
          <a:p>
            <a:r>
              <a:rPr lang="en-US"/>
              <a:t>Why do people often resent the collection of personal data?</a:t>
            </a:r>
          </a:p>
          <a:p>
            <a:endParaRPr lang="en-US" sz="2000"/>
          </a:p>
          <a:p>
            <a:pPr lvl="1"/>
            <a:r>
              <a:rPr lang="en-US"/>
              <a:t>Often collected without their knowledge or permission</a:t>
            </a:r>
          </a:p>
          <a:p>
            <a:pPr lvl="1"/>
            <a:r>
              <a:rPr lang="en-US"/>
              <a:t>Feel their privacy is being invaded</a:t>
            </a:r>
          </a:p>
          <a:p>
            <a:pPr lvl="1"/>
            <a:r>
              <a:rPr lang="en-US"/>
              <a:t>Feel the info can be misused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8B433-749E-47FB-B0A5-CEEFD0766625}" type="slidenum">
              <a:rPr lang="en-US"/>
              <a:pPr/>
              <a:t>30</a:t>
            </a:fld>
            <a:endParaRPr lang="en-US"/>
          </a:p>
        </p:txBody>
      </p:sp>
      <p:pic>
        <p:nvPicPr>
          <p:cNvPr id="413701" name="Picture 5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seomoz.org/img/upload/data%20driven%20culture(1)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7760" y="0"/>
            <a:ext cx="4206240" cy="3505200"/>
          </a:xfrm>
          <a:prstGeom prst="rect">
            <a:avLst/>
          </a:prstGeom>
          <a:noFill/>
        </p:spPr>
      </p:pic>
      <p:sp>
        <p:nvSpPr>
          <p:cNvPr id="58061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286000"/>
            <a:ext cx="8458200" cy="3733800"/>
          </a:xfrm>
        </p:spPr>
        <p:txBody>
          <a:bodyPr/>
          <a:lstStyle/>
          <a:p>
            <a:r>
              <a:rPr lang="en-US" dirty="0"/>
              <a:t>Customers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marketers </a:t>
            </a:r>
            <a:r>
              <a:rPr lang="en-US" dirty="0"/>
              <a:t>use data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make decisions </a:t>
            </a:r>
            <a:r>
              <a:rPr lang="en-US" dirty="0" smtClean="0"/>
              <a:t>everyday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sz="2600" dirty="0"/>
              <a:t>Business – working on their marketing mix</a:t>
            </a:r>
          </a:p>
          <a:p>
            <a:r>
              <a:rPr lang="en-US" sz="2600" dirty="0"/>
              <a:t>Consumers – looking at ratings, descriptions, prices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59B38-6774-4908-9A5C-F9A864FC2718}" type="slidenum">
              <a:rPr lang="en-US"/>
              <a:pPr/>
              <a:t>31</a:t>
            </a:fld>
            <a:endParaRPr lang="en-US"/>
          </a:p>
        </p:txBody>
      </p:sp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dirty="0"/>
              <a:t>DATA-DRIVEN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DECISIONS</a:t>
            </a:r>
            <a:endParaRPr lang="en-US" dirty="0"/>
          </a:p>
        </p:txBody>
      </p:sp>
      <p:pic>
        <p:nvPicPr>
          <p:cNvPr id="5806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5300" y="4975225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allas.tx-marketing.com/files/2012/06/search-engine-market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335828"/>
            <a:ext cx="5791200" cy="4522172"/>
          </a:xfrm>
          <a:prstGeom prst="rect">
            <a:avLst/>
          </a:prstGeom>
          <a:noFill/>
        </p:spPr>
      </p:pic>
      <p:sp>
        <p:nvSpPr>
          <p:cNvPr id="58163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763000" cy="1219200"/>
          </a:xfrm>
        </p:spPr>
        <p:txBody>
          <a:bodyPr>
            <a:normAutofit/>
          </a:bodyPr>
          <a:lstStyle/>
          <a:p>
            <a:r>
              <a:rPr lang="en-US" b="1" i="1" dirty="0"/>
              <a:t>search engines</a:t>
            </a:r>
          </a:p>
          <a:p>
            <a:pPr lvl="1"/>
            <a:r>
              <a:rPr lang="en-US" dirty="0"/>
              <a:t>help users find relevant web sites for </a:t>
            </a:r>
            <a:r>
              <a:rPr lang="en-US" dirty="0" smtClean="0"/>
              <a:t>free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481A-F545-4910-9FC4-4768AC4ECAAE}" type="slidenum">
              <a:rPr lang="en-US"/>
              <a:pPr/>
              <a:t>32</a:t>
            </a:fld>
            <a:endParaRPr lang="en-US"/>
          </a:p>
        </p:txBody>
      </p:sp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Ranking the Ads</a:t>
            </a:r>
          </a:p>
        </p:txBody>
      </p:sp>
      <p:sp>
        <p:nvSpPr>
          <p:cNvPr id="581637" name="Line 5"/>
          <p:cNvSpPr>
            <a:spLocks noChangeShapeType="1"/>
          </p:cNvSpPr>
          <p:nvPr/>
        </p:nvSpPr>
        <p:spPr bwMode="auto">
          <a:xfrm>
            <a:off x="6019800" y="3810000"/>
            <a:ext cx="1676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http://blog.viralheat.com/wp-content/uploads/2012/12/CTR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0"/>
            <a:ext cx="4648200" cy="2724250"/>
          </a:xfrm>
          <a:prstGeom prst="rect">
            <a:avLst/>
          </a:prstGeom>
          <a:noFill/>
        </p:spPr>
      </p:pic>
      <p:sp>
        <p:nvSpPr>
          <p:cNvPr id="5816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8077200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/>
          </a:p>
          <a:p>
            <a:pPr lvl="1"/>
            <a:endParaRPr lang="en-US" dirty="0"/>
          </a:p>
          <a:p>
            <a:r>
              <a:rPr lang="en-US" b="1" dirty="0"/>
              <a:t>click-through rate</a:t>
            </a:r>
          </a:p>
          <a:p>
            <a:pPr lvl="1"/>
            <a:r>
              <a:rPr lang="en-US" dirty="0"/>
              <a:t>(the number of times an ad is clicked on) </a:t>
            </a:r>
            <a:endParaRPr lang="en-US" dirty="0" smtClean="0"/>
          </a:p>
          <a:p>
            <a:pPr lvl="1"/>
            <a:r>
              <a:rPr lang="en-US" dirty="0" smtClean="0"/>
              <a:t>÷ </a:t>
            </a:r>
            <a:r>
              <a:rPr lang="en-US" dirty="0"/>
              <a:t>(the number of times an ad is shown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 example:</a:t>
            </a:r>
          </a:p>
          <a:p>
            <a:pPr lvl="1"/>
            <a:r>
              <a:rPr lang="en-US" dirty="0" smtClean="0"/>
              <a:t>if a </a:t>
            </a:r>
            <a:r>
              <a:rPr lang="en-US" dirty="0" smtClean="0">
                <a:hlinkClick r:id="rId4" action="ppaction://hlinkfile" tooltip="Banner ad"/>
              </a:rPr>
              <a:t>banner ad</a:t>
            </a:r>
            <a:r>
              <a:rPr lang="en-US" dirty="0" smtClean="0"/>
              <a:t> is delivered 100 times (100 impressions) and receives one click, then the </a:t>
            </a:r>
            <a:br>
              <a:rPr lang="en-US" dirty="0" smtClean="0"/>
            </a:br>
            <a:r>
              <a:rPr lang="en-US" dirty="0" smtClean="0"/>
              <a:t>click-through rate for the ad would be 1%.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481A-F545-4910-9FC4-4768AC4ECAAE}" type="slidenum">
              <a:rPr lang="en-US"/>
              <a:pPr/>
              <a:t>33</a:t>
            </a:fld>
            <a:endParaRPr lang="en-US"/>
          </a:p>
        </p:txBody>
      </p:sp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Ranking the Ads</a:t>
            </a:r>
          </a:p>
        </p:txBody>
      </p:sp>
      <p:sp>
        <p:nvSpPr>
          <p:cNvPr id="581637" name="Line 5"/>
          <p:cNvSpPr>
            <a:spLocks noChangeShapeType="1"/>
          </p:cNvSpPr>
          <p:nvPr/>
        </p:nvSpPr>
        <p:spPr bwMode="auto">
          <a:xfrm>
            <a:off x="6019800" y="3810000"/>
            <a:ext cx="1676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http://allthingsd.com/files/2012/08/GoogleNexus7ad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77776" y="3048000"/>
            <a:ext cx="5266224" cy="38099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816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3058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Google is funded by sponsors that advertise.</a:t>
            </a:r>
          </a:p>
          <a:p>
            <a:r>
              <a:rPr lang="en-US" dirty="0" smtClean="0"/>
              <a:t>Google ranks (positions) ads based on the amount a companies pay for the </a:t>
            </a:r>
            <a:r>
              <a:rPr lang="en-US" dirty="0" err="1" smtClean="0"/>
              <a:t>ad.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481A-F545-4910-9FC4-4768AC4ECAAE}" type="slidenum">
              <a:rPr lang="en-US"/>
              <a:pPr/>
              <a:t>34</a:t>
            </a:fld>
            <a:endParaRPr lang="en-US"/>
          </a:p>
        </p:txBody>
      </p:sp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Ranking the Ads</a:t>
            </a:r>
          </a:p>
        </p:txBody>
      </p:sp>
      <p:sp>
        <p:nvSpPr>
          <p:cNvPr id="581637" name="Line 5"/>
          <p:cNvSpPr>
            <a:spLocks noChangeShapeType="1"/>
          </p:cNvSpPr>
          <p:nvPr/>
        </p:nvSpPr>
        <p:spPr bwMode="auto">
          <a:xfrm>
            <a:off x="6019800" y="3810000"/>
            <a:ext cx="16764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1620" name="AutoShape 4" descr="data:image/jpeg;base64,/9j/4AAQSkZJRgABAQAAAQABAAD/2wCEAAkGBhMSERUUExQVFRUVGBoXFhgYFxgVGBYYGBcYFxcZFhoXHCgeHRkkGRYcHy8gIycpLCwuFx4xNTAqNSYrLCkBCQoKDgwOGg8PGiwkHCQsLCwsLC4sLS8sLCksLCwsKSwsLC8pLCwsLCwsLCwsKSwsLCwqLCksLCwsLCwsLCwsLP/AABEIAMsA+AMBIgACEQEDEQH/xAAbAAACAwEBAQAAAAAAAAAAAAAABAIDBQYBB//EAD4QAAEDAgQDBQMLAwQDAQAAAAEAAhEDIQQFEjEiQVEGE2FxkTIzgRQVNEJzobGywdHwI1JyB2KS4UNTgiT/xAAaAQEBAQEBAQEAAAAAAAAAAAAAAQIDBAUG/8QAMREAAgECBAQDBgcBAAAAAAAAAAECAxESEyExBEFR8IGR4TJCYXGh0QUUIlKxwfFD/9oADAMBAAIRAxEAPwD7ihCEAIQhACEIQAhCEAIQhACEIQAhCEAIQhACEIQAhCEAIQhACFU/FMG7h6yfQJepm9Mcz6FaUJPZGHUjHdodQs/58pdT6L1ueUf7o8wf2WsqfRmVWpv3l5j6FVSxbHey5p8iCrVhprc6J32BCEKFBCEIAQhCAEIQgBCEIAQhCAEIQgBCEIAQhCAEIQgBCJUS8ICSFHWsLPM9FNvnsOvif2/g6U6cqksMTnVqRpxux/G5u1g3HmdvgNyuZzDtZMgSfPb0CQw2IGKL6b/eOE0nSRxC+giYgi0qOIyhpc2izTrY0ur1CTpbzI6Q0GLC5X2KXDUqbtPf+uv9fM+XUq1KqunoL1s+qHnHlZKPxjzuSn6XZ5znUwyoxzamoB4mAWtLiCCJBgKjDZQ57GvDgA6qKQF7EgGfK698ZUlt33Y82XLoK/KXdUDFO6q3MsD3TyzW15Eh2kGxBiLjfyWxlWUUnUWioP6tfX3RkjTpFpExc9VZ1YRipcmI03J4THbj3LUwPaqqy2qR0df/AL+9I4XKC5he57KbdWga5u7mLAxHMrRx/Z0GtVDC2nTp6JJ1OguaOkneb7BcqkqLeGS70+/I3CNRfqjp36G9he11J4ghzX6XG+0taTY+MLWy7Gd40FfL8RS0uLdTXQYlpkHxB6LpOxnaAB4oVNz7t3U/2nx6ei+bxXAqMcdPboe/h+KcnhnudwhCF8o94IQhACEIQAheal5rCAkhQL1F9aASSABv/AgLUJCnm9Jz2sbUDnOmAL7bkqupm4Di0U6roMGG2F4mem/ot5cugNKV5rCqw7iQdTQDqIEHXIBIaZixIvHKVbPgstWAa/BEnoiSiCoAgo0eKNPijQEB5AXoI/gQYHQKh2ZUhvUb6ifT4qpN7AhmWI0sPKfw3P3CPivm2aYw1KhJXedqGnugR1g/EH+fFfP6FAPqtaTpDnAE9ATEr7f4dFKDmfI4xt1FE8wOI7uox8TpcHR1gzCboZuG1qj9Msq6w5swdLzMA9Qm87yqlSa4BldjgYa50OZUve42tdRzLs4WuPd6Yaxr9JeNZGmXEN6Ar2ZlKer5+n3OOCcdFyPKGftpGkKdMhlNznEOdLnlzSwyQIHCbWQM6pNYxjKbgGVhVu8EmOWwhL0sgquaCNMubqawuAe5vVrei8p5DVcWhoB1U+9EG2kfDebQpho9fr8/UXq9Pp38BXHYjvKj3xAc4ujpJJWtV7WVQWilDKbA0NaWtcQAALmOayq+CcxjHmIqAlom8AxJHJalXs649wabHua9jHPIuAXHi8rXWp5WmLbVLoSOZrhPMRnlJ+prqTtBqd60B4BDiOIExdpN+t1Y7tI01alTRUbr0wWP0ubpAEXBaQY5hL4nIT3tUMLW02P0B1R4aCeTQTuVTSyGqe8nSzuiA/W7TBO1+n7hYUaFt/r1t6GnKrf0+fqU5pju+quqadOqLeQAv42lZuKkDUDBFwehFwVsU8iqlocNEkFzWFwD3NH1mt3IWLmFUNYSV3Thhwx2RztLFd8z63kOY9/hqVXm9oJ/y2d94KFndgaBZl9AOmS0uv0e5zh9xQvytRJTaXU+9BtxVzfJWfXz2gxxa6qwOFi2ZMzEQOfgnqmyznY6XVG0KYqOYYedQYNcB2mYMmCCTylZSuW9i3F5kKZ0kPcYkBrSZmbDxt94XmGxrqgdFN7bcJfbUekbqFTPabPblsFrXkDU1j3AENc4c7jwuOqXxXammwNJa4CoGuYT7Ja5wbqeROlo1AknkVVKPspammmlfkX4Z2JLhqZSa2bwSXReR0+MqVbAVXOJFdzWnZoaJHk48vgucb2sqd4XxpD6dKGucXMp6n1h3hgDhIY2/RwXTNxNTumOhr3OEnQeH/5JEx5hXMak0klbv4kSusR7icqbUDQ8uOkRvGra5jnblG5U6GVUmMLA3hd7QMunz1SlxVxBtoa2Zg6iYMcMgNHPe6o1vg6q1MQQNhZ0zB1OO4EeqYpWtchqMosbsGt8oCl3jfPyv+CyKWLZScNeIa4uEAcMEmLwxvhbzKdqZhp1Tq4SBZsySQ0QJJ3PRZ3A33ngfT90aj09T+0rMpZq586KVaw+sAwTBMHn8fFTNaqQf6TWm0a6szfimNhG3mhR8l3gPv8A2S2LrkAcUgm8chPhcJMmuedBlx1eQLzyveB5StChiYaA4y6BJa0gE848JVsQwg/Eu+q3bf8Aqu6RuNPXmeSYrYSoadmumQYa7uyYYQSN4knmtc4sdD936lR+Vnk31P7LUW4u5NDBbktQ3NFmoS4F9Wo7iJ3s6x8vFaTMBSpNaXUqeo+0WtG9zIkSV4e0NOJ10xE8zNt7RPJZ2b5uH0y5rgREAgEXJg7/AOK9EZTqyUfucq08uDkN55mzO7IkEesncAfHcrgWVmioHObqaDdsxI5iVCtiSZkpfK8ur4qqW0wRTbOqpEgGCQ0dSbeUr7FOnDhabuz5TlOvO50dfOqIo1KdM13d4IDahaWU7zLbzI5KurnVM131IdpdRNMWE6iwN67SFi4zLa+H98wgf3C7T8Rt8VUyuDzW6dOnJXi739PsJymnZo6KnnVHXTrOFTvabQ3SNOhxaIBmZAvtCjhO0Wii1oB7xr5B5d3rFRzd/wC4RHQrDBQt/l4Pfvu5jOkP51j21aksBbTa0NYDyA/7JTGJzqTQ0OeBTYxrhMSWmTABvZZCFvKjZLoZzHdvqdKO0zD3g42h1Q1GuDGPMEQQ5r7DzCSxOch9Ou0l5dVcwtJDRZn92mwMdAsYuhLYjMWMFyFzVCnDXvT/AA3mzlodaO1LQxhLnscxgbDWUnA6RAIc+48QuTyzLHZhiRSb7tpDqzuQbNx/kdh/0V7g8ixWLY6o1ppUGtc4vcI1BoJhg3Mxvt+C+idiMuZRoBrBE3J5uPVx5lfOr14Uk4092e2lSlO0pnRUqQa0NaIDQAANgBYBCmhfHPokKn6rKf2daH1XNqVGNrHVVp8JY4wGlw1NJaSAJIPJatT9Vk4vKaj3uIxBY07Na1hI8QSJmea1GWHmRq57hcgwtKNIsNJgvcQSwANcWzBdbciV5jcppOa1tN3dw4OOlocHC/A4EQWSZjaQE2A0QC8beF+UquvjqLBL6rQJi5G/RFa91uV3aswy3DU6FMMYDAJOwHtEuIAsAJNgLBTxgFQAHWIMy12k7Ebi/NLNzvClwYKzC5xDQA4GSdgIWgGt6fek2ov9REnyEaODY0hwaS4GQXPc4yZk38yre6F+FlzJ4Zk9blNQOgXurwCxmxLhYswRtA5WAFuQ22Uod1d6n9Fd3viFH5UJjUJ23CmcuhcBV3J6H71IYY9B9yXdnlAb16Y33qNG2+58F4/PKAJBqAEed+drX+Cmc+gwDYw58Edx4hInP6NrmCJBDSQYJECBM2PJe086YSAG1LkCe7cBcgTJAsJ3Wc59C4EPdwOq97odSkKeakmO5qjxLYESBPoZUXZjVLSW0HzyDiBPsnlMWJ35tUzZFwobGXUZnu2z10j9lxPbPPqbHOpt3B2HgANh8V1/f1iTFNoESCXc42IG/naPFL/Jqh1nuqTXSCDY6zN9VrCPjfku/D8VlSxNXOFehmxw3PlzHYip7uhUM8yNI9XQuv7DjGYcOFVrTRMlrQS57X2nTAiDNwT5ePV4UV9Q191p56Q6Z5bnqnV0r/iE6qwtKxKXCxpu6I0aoqNMttMEOG/wPJYWZ/6f4WrJYHUXHnTMD4tNvSF0LP1CyK2e1AXAUgYJDSNXK0mAehPlHVTh3UteDNzjF6NHK4r/AE4xLfdVqbx/vDmH7gQs3FZLXoQKrQCRIghwt5LvW5xW1e7MESOF9joB07X45HksTtDmYe3iLCdhpmwvMz/LL6/DV6zmlLVHzuKpU4RutzjsXiAxpJTzOyGYv2pMaDzdUb+DZSGNoB4g7Losj7Q4zEv7qjUJNNoL3aKcbwA4kcxa28coM+viZVIq8WkviceGhCWktyvC/wCl+If77ENYOlNpcfV0fgumyj/T7B0CHd33rx9aqdZ+A9kei2cqp1G0WCs7VUDRrda55m1k2vhVeIqSbTl5H1I0YR2QlnI//NW+yf8AkKQ7Me6HktDOvo9b7N/5Cs/sx7oeS8x1NxCEICFT9VjY/KS+o52kX5645dNJ/Hqtmp+qxcwy173uI1Qej9PTo2YtsfGN1mTtzsUi7JoEDRBJ3kRLi4AaY5knzK9GR2g93b/YTG97u8fvPVQbkzri7hMjVUJ2BaLFpix685UB2e2s2BG7ibb34RN1zxL9778QWsyhrf8AyNaRcQ1o0+UzG49U1Tpy6O/JIMwNA9QOSUbkXCAA2OfFUMkwT9YSJA9ExgMpZTdIDbTpjVYGZmTf/tZeB82338SpDVLCwZ1vPmbeirxeWMqGXTIEWcW9eh8V5Ww9Yk6aoaOQLAevOf5Cg7B1j/548qbel9/G65myb8ookAFggAAb7CYG/iVM5bSLtRptJFwSASPLoqamAqE+/eBGwaz1JIJn91J+XuJd/WqAGIAgaYmYtzQFoy6l/wCtl9+EX+5Wii3oPQJJ+TA6pfU4nava2uTAttxGyjUyJhAGuqIEWeRIkm/xcb+KA0YXspB+S03ABxeQLDjd1nkeW3wXrMlpAtOm7TIkkwbdT4D0QDpcBvZQNdv9zfUJQZFRBB0bAAXdYNJI573Xr8koGJpNsABbYN2E9AgGRi2EwHtk2A1CZ3jdWpWlllJpBbTYCNiAJCaQAhCEBJn6hc8x7XVNIqYkEmYbGkcRbJO2+8+BhdCz9Qln4GoZ/rOAN7AenkvTD2Uc5OzMZoYWgFmLfMGCJIho8LfC825wsDPcs0EOayo2mQLvmZIm9rGTEdQu2+bHmJrP8dhN5XlfJ9dMsfUe4O3mP54r1cNxDozUraczz1qebHDb5Hx7M8Q4ltOmC57yGtA3JJgL6H2Wy6pgqAptw7nOcQ6o/UAXOdGw6NmN/qzzVPZPsMaGJqV60OLSW0OfCReoehMxHK/ULtV6eN4nNlaOxz4ajgV3uJZfiazye8pd2OXEDN/A9E6hC+eesSzr6PW+zf8AkKQ7Me6Hkn86+j1vs3/kKQ7Me6HkgNxCEICFT9ViY/LKjqjnDXBiwcALAjY+a26my5008WKr4rVAC52kGiHACS5oa6DyMX3gLUY3963fyYJ1MtrTwgxcDiABlxdJFxMr1uWVgSf6hN96jdJkGbFu3EVS2riTwuqVDLm3bQLCBrJIJ0wAWw2b2BPMR732JDgTWJFjp+Tu2dAAMMmZnpHNayn+9d+BNSbMlqBwcA8Ry7wadwdg2OSPmF0NGk2AHtgQN4kN6kpYVcUCG/KHX0wXUDcmJBPd2+MRKYpY6vAaaoLhOp3dvaLF7iYNOBwwN/q85VdNr/ou/AD9HLDSB7q5MTrO4EztzuvXOxEAimyeYLzG+8x08OvxhQz+m1rRUeS4jVPdvggueBs3fgNoHLqrxn9AgHXYkgcLtxE2I5agvPKnd6u5vEVEYmXcLI+qZM7ttBsbar22Ci52LidFIm9tTr9Nx5JsZvS1Buq5JAsdxAI23uoPz2gBJqDbVzNjsdlMtDExd1LF6jBpaZtvOnVafGFKrTxM8JpRAsQ7eL7eKvq53QaSHVAIIad7OILgCYiYB/hCjT7QYdwJFVh0iTBmBa/lxD1CZaGIqbTxWkg91qkQeKIvNt+nTdDqGJgEOpaoAILXad3SRBmY0j4FXjO6Ex3rCTOxnbdTbmtIt1Co0tFiQZAJ2FuaZaGJi3cYkuHFSDeGYa7VsNcSY3mPBRpYXEgjU+mRz4SCbbTyHNOHNaUau8aRMSDNztt5KAzqjAPeDiMDe5sIFrmXAfFMtDExJ+BxcNisyRMyyzt4MA2O3NSp4LFaTqqsLgQWlrNI9kghwm/EZ+CfwuY06s6HB0CTHSSP0TKZaGIyMPg8T3kvqtLByDQC7eZ6ctvFaXdlWoTLQxMrDY9QuLdSqtqVIxmnU88Jc8EcbiGiWHYGLdF27liPpVNc6sO7iPtAag2b7D2o+9eilUdJWX1MvXcyqb6zGkVMU13EHBxLgG904ueHDQIHEwR/t8beYrHaXgDEhneAuHE/Tplw308tJHLaVqB5dd3ybTr8LtIEm49qfwS9UVSLOwp5BxFxuYHDESQt/mHe+hNBbCuBpnTiGu7o947je7YEGQWzF9hFwtLAZtRo6mPeA7Vf2iLNALttrb+Kg6hVa6aZw0kNB2HO5sOsnz8ld3NS3Dh3GXSIEwSAAPIC/ksyquW40Gque0W6Zd7XswDfh1CPMGyfY6QD1usQ4TEgkhtB1+EkQQBGkWHmtsLkUTzr6PW+zf8AkKQ7Me6Hkn86+j1vs3/kKQ7Me6HkgNxCEICFT9Vn/NR7zVpZ7WqZfO/nE3WhU/VTQGA7Kfq6acgcq1ZpglxvBndxN/2iTcrdpLY3l2n5RVm7Q3cyYtysqc5czvjriNPRxNxFtIPhuOXgsx/dnTHdiJEE1ATdxkQIFjM9QvTHh8STu/Iz4m27A1JEteLQS3EO2kmbi8Sd1oUHPbDe7MCBJeCfM8yufw2Ec8Oa0SN+GreS2BIN435rVy11ZkMdSdE3cagdE/DZYlRw+9/AHjWfqjRw9dQnbp523UH4sg+7cfED9U2hcUUWGNlpOh9uRBBO37/cqxmLZA0uE9W/yFlUc0c2tBdU0ai0t0Agy5wnVMgCR8AE+7tBSESTB5xaxI8+X4Lu6TXK4uT+dKXQ/wDHwTvcN/tHoP5ySbc7pHZxnTqjS4mNWm8Dry3UqecUXbPBMExeYAkwIWHB9GUYGEZ/Y3/iF6MO0CNLYN9hv1VPznSmO8ZPQuAIvF52vZXUsQ13suB8iD+Cy4tboERg6YEBjY6aRFtuSj830tu7Zbbhb4eHgPRMIWQU0sIxhlrGtJESGgGBsLclchCAEIQgPHLIp5lgi93HRDmOMzDCHBxn2o+tOy13LlX5Kwmo/wCTFx1G7KjeKXPN5MahuZ/uMLpBU37d/AjRruOFPF/SMGJaQYI1b6do4vKCpto4eYHd+Ujx/Y+ixsHlApgluHqskjhmk6IDyD7J5vd/y8AoY7KWtJDqVV4mQWQ4RHQM3uRC3go33+hLfA3W4PDgiAySbXmTva/gmGZfTDtQaJ638f3WFQptpOa8MqlrocAGtNwHe0ALQBvJ/fVy3NxXJ0seAADLoEz0vfYrlKMV7JcK6GghCFkolnX0et9m/wDIUh2Y90PJaGc/R632b/yFZ/Zj3Q8kBuIQhAQqfqpqFT9VhVsRXDn6XPA1GJp6wBJ2Im0RvG211qKvzA1mGEaahJ71pgcTHEcrbfFK1cCz/wB1VvCBfaNIFxFzb1XmIzmqyZdTtDeJrmjX1kxwm56WF91VS7Q4ktJFGlV0gk93WbeANheL2uvTHFbRrzX9kGKWH0w5lfSSObAJEzDvLVCvPf8AKvTPMS0Cx22UXZvYF1EkESSLxvAuL7DbqF63M6Lt6ZFzMgSIiDAvB1D71HjerX8A9DsVNnUHDpeT4+qdwL6pB70NBtGk2Nr8+qznY7CBpcTAG5h3iOkbtIt0XtLEYV1mV2zGwqCYJjY+NvipKLa9n6ATxOBqBzi2nWu4nhqBs3OwE8j4boLKhgziGk8Js6SAAATsOZ9FtChxWqGekz9w801T2AmSNz1TOfQWMmrkjySRVAmTGgEAyTbVNr7eCqfklWZDqURBBYIJgA7NtN9upW6hYVaS/wAFjnPmKtN20HC0iCLTJiIvO11tYXL6dMksbBO9yfxKZQpOrKWjFgQhC5FBCEIAQhCA8cufqZWwv91Xbfdr7bm4vYmTfeCugcsR/aUNcWubJBfsQIDXQPaO5F1uNOU/ZIyp9IAAHv2QZMGYJg2MQQL2jmVGtQY53vsQwhoEHo0EyTG5g8+aZf2nptLg9psTBEEESGj8VUe2lAVHseHsLNzpLgYBNtMk2HTmtKhVeyJd9SVSqC22Jc3QNLiW73I8pkj0V+Gy+sG2r6pA0yywEtPW5gG/+5QPanCua5weHhpAIDTIJe1n1gPrOAlM0c/wziGtrU5NmjUATtYA3O4Uyqi3T8ipjWEpuawB7tTryYiZJNh0VyUo5tRd7NRh2+sBvtumgVhprconnX0et9m/8hSHZj3Q8loZ19HrfZv/ACFZ/Zj3Q8lAbiEIQEKiyn5I0vLgGCXEksc+mZJkk6TBfeZK1auy5LHVix7pY8anEyxxFiSZI5m/JaST3diGo/CVRyqiwB01WvBgRJFRtzG/VQdSIJcARLR7dAOOkuALXObciOSzXZ/BtWqN+oC5mr2QIeR436ydxYKzCZ1iXA93Vw9UtBs4OpvdawO0XBuAtKlfaS8f8JqMYdjCSCKOoiBarTkEcYg7cN7bq3uiQbPM2hlfUAI9pgdt+O8Jj54fb+iXAxJadV4vAEyJt8eSoxPaKlSc3XSc0PbLnBnsm/C+0zw/eFVSqPbUXfMoo4V2toJqubqAh9Gk9pF5lzb7D2j18Uw3syC4a2UXNmbMLSCCXAi5E6o9PWeAzTCOqRTcA8jY62mC4gCHAbkG3gmKJDvd1+kCxgRa1jzG6qVSO915lvcz6mRPm7A46TxioRLiJuHgwC4C4NoSuKyl7nag3E03REsc3aWi4DomwPj1XSOZU0iHNJ5kiBz/AOvRQFaqN2A25H7rqqrNbMHOUW1W6m99iCXDU1tRjpboMktkkmZAgndNNzOtxaatNxabiDaZgEFoMePgbrZpY0l0Gk9t4mJHxITT6QO4B8xKOrL3kvJCxhszesQfduI20uaZuLHjkcP4qWGzytqAfR6AuBPjLog22t5rRqZRRdvTZy+qBttt5Kit2foujhLYEAtc5piZix/klZzI84otjKw3bMx/Ww9VjhuGjVyB5weZtvZP4ftTRewOAeJIaQW3aS0OuJ6Ob/yC9r9ngXBza1ZrgCAdQcLkm4cCCeK3wUPmSrDwarXAxpLqTCRxEnVHtWhsnxK050n7tvElmbIK9VGFwjaYhoAneBEnqr1xfwKCEIUB45cxXxjGucPlFSlDnEtLNfN3na33Lp3JP5JU1T3gIJuCwTE7T4BCXMquWh8d9T9ribVpi92nhPIaTbfcKvE4YanaPkrh7Q1gNPFOkSGi0EdTcrQqYCqfaFKoRcFzROx8ORg/BK1cC+eLDU3xAGl2mIsI8ByhFUa6kxLmituWlulzadLUZ1NbUcNRDtbNB1RbdQp5O2XOOHcxzeJpDw4ucLNjeBYXVjcusR3DgHOkNDyC0wGmHDYWndRr4CkQA7vW6JaNnSNzcifrR5BbVeS5sXiZjskw+7qFdtgY0CLCdmtjVaJ3Nl1WSZe2hQZTZOkAkTY8RLr+qTp5U4hrqVd7YaG3bM6bXBO9iFrUGuDWhxlwAkxEmLmFqdac1aTui2W6F86+j1vs3/kKz+y/uh5J/Ovo9b7N/wCQpDsx7oLkU3EIQgBU1MI07hXIQCFTJ2HkElW7L0zyC3EIDl39lI9kubysSOYP4geiqbk+Ip+xVftFySN59Z5+K61eQgOMq0MSHai2m4g6hLGzMEEzE3BPqqXviC7DcQG7XEXnoZgRy/g7g0x0VbsK08ltVJLZg4s49g51mwWHrcxIbGnhaWjc3iycwmclxIZibgExUGiY2guabct5810NTKmHkEpW7N03fVC1nS56ixQ/N6u7DTcOH6zecCGw7nfryWnl2Me/VrZoINuYcOokBYtbsizlI8ks/s3UbGio4RMQYidM/kb6BRzTVrIHXoXI0WYyltULxM8UnkRE9L852U2Z9i2RqptcOcWJ/RcwdWhc0O2MHiovAj4z+37J5varD2l8WB228D4hAa6Etg8xp1RNN2qI680ygBCEIDxy5h2Orai1lVgLnOLWuc0PMn6rXidMXHw8z07liVO9LrDDVeL/ABcBa3O4v6BbjPDyXiQXo5tibw1tQAhsiHDx9gzIkWHT4q6t2gex16ZLT/te3SZAiSOhB+7yUOFi7sGC7TqBpu3h7TDYsDBne8ecRwrqbToDMXThrgJnS3hcTBB35gnn8V0zIveKLYfp9qWkwWOG0QWkzIBETynfwKawWf06hDRqDjFi08xIuLbLHdiGPLdGJky3gqMBn2Wn2mzq39T5q+lRLjqp/J59pkWcOK2qORaT5Eo3Ta2aB0aEjg8RWJAqUwJ1SWukCNOnzmT5QnlwAnnP0et9m/8AIVn9l/dDyT+dfR632b/yFIdmPdDyQG4hCEAIQhACEIQAhCEAIQhACEIQAiEIQESwKDsO08lahAKPy1h5JWrkFM8gtVCA56p2VZuLeRj8FE5ViG+xXqDzdq9NUx8F0aEBzvf4xn1mP/yZHppIUm5/Xb7dAH/F0fcRf7lvloUDRB5IDHHaln1qdVt/7QQPGxUm5lg3uB1MDurgWHmd3AeK0X4Bp5JerklM8ggsiillVB16VQjp3dTbcGIPn/AmPm+oBw1nWECQHes7pGr2Wpm4EHrzVXzFUZ7FWo2NhqMD4GyzhRnCh9+Eq2tSfBkS2J3gk9ZjZKuytpae8wzSZ+qd+GJjl5KoDGM2qB1vrNB+8QZ+Kk3OcS32qTHW5Etv1vKti2+JdgalOhMMqM1CYPFtyHqttYQ7Uge3RqDy0u/UJhnafDnd5b/k1w/RArjOdfR632b/AMhWf2X90PJMZlj6b8PW0VGO/pvFnA30G1iqOzLYpDyVKbaEIQAhCEAIQhACEIQAhCEAIQhACEIQAhCEAIQhACEIQAhCEAIQhACEIQHhaomkOimhAUOwbTyS9TKGHkE+hAYz+zdMmdIWjhcKGCAmEIAQhCA/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2" name="AutoShape 6" descr="data:image/jpeg;base64,/9j/4AAQSkZJRgABAQAAAQABAAD/2wCEAAkGBhMSERUUExQVFRUVGBoXFhgYFxgVGBYYGBcYFxcZFhoXHCgeHRkkGRYcHy8gIycpLCwuFx4xNTAqNSYrLCkBCQoKDgwOGg8PGiwkHCQsLCwsLC4sLS8sLCksLCwsKSwsLC8pLCwsLCwsLCwsKSwsLCwqLCksLCwsLCwsLCwsLP/AABEIAMsA+AMBIgACEQEDEQH/xAAbAAACAwEBAQAAAAAAAAAAAAAABAIDBQYBB//EAD4QAAEDAgQDBQMLAwQDAQAAAAEAAhEDIQQFEjEiQVEGE2FxkTIzgRQVNEJzobGywdHwI1JyB2KS4UNTgiT/xAAaAQEBAQEBAQEAAAAAAAAAAAAAAQIDBAUG/8QAMREAAgECBAQDBgcBAAAAAAAAAAECAxESEyExBEFR8IGR4TJCYXGh0QUUIlKxwfFD/9oADAMBAAIRAxEAPwD7ihCEAIQhACEIQAhCEAIQhACEIQAhCEAIQhACEIQAhCEAIQhACFU/FMG7h6yfQJepm9Mcz6FaUJPZGHUjHdodQs/58pdT6L1ueUf7o8wf2WsqfRmVWpv3l5j6FVSxbHey5p8iCrVhprc6J32BCEKFBCEIAQhCAEIQgBCEIAQhCAEIQgBCEIAQhCAEIQgBCJUS8ICSFHWsLPM9FNvnsOvif2/g6U6cqksMTnVqRpxux/G5u1g3HmdvgNyuZzDtZMgSfPb0CQw2IGKL6b/eOE0nSRxC+giYgi0qOIyhpc2izTrY0ur1CTpbzI6Q0GLC5X2KXDUqbtPf+uv9fM+XUq1KqunoL1s+qHnHlZKPxjzuSn6XZ5znUwyoxzamoB4mAWtLiCCJBgKjDZQ57GvDgA6qKQF7EgGfK698ZUlt33Y82XLoK/KXdUDFO6q3MsD3TyzW15Eh2kGxBiLjfyWxlWUUnUWioP6tfX3RkjTpFpExc9VZ1YRipcmI03J4THbj3LUwPaqqy2qR0df/AL+9I4XKC5he57KbdWga5u7mLAxHMrRx/Z0GtVDC2nTp6JJ1OguaOkneb7BcqkqLeGS70+/I3CNRfqjp36G9he11J4ghzX6XG+0taTY+MLWy7Gd40FfL8RS0uLdTXQYlpkHxB6LpOxnaAB4oVNz7t3U/2nx6ei+bxXAqMcdPboe/h+KcnhnudwhCF8o94IQhACEIQAheal5rCAkhQL1F9aASSABv/AgLUJCnm9Jz2sbUDnOmAL7bkqupm4Di0U6roMGG2F4mem/ot5cugNKV5rCqw7iQdTQDqIEHXIBIaZixIvHKVbPgstWAa/BEnoiSiCoAgo0eKNPijQEB5AXoI/gQYHQKh2ZUhvUb6ifT4qpN7AhmWI0sPKfw3P3CPivm2aYw1KhJXedqGnugR1g/EH+fFfP6FAPqtaTpDnAE9ATEr7f4dFKDmfI4xt1FE8wOI7uox8TpcHR1gzCboZuG1qj9Msq6w5swdLzMA9Qm87yqlSa4BldjgYa50OZUve42tdRzLs4WuPd6Yaxr9JeNZGmXEN6Ar2ZlKer5+n3OOCcdFyPKGftpGkKdMhlNznEOdLnlzSwyQIHCbWQM6pNYxjKbgGVhVu8EmOWwhL0sgquaCNMubqawuAe5vVrei8p5DVcWhoB1U+9EG2kfDebQpho9fr8/UXq9Pp38BXHYjvKj3xAc4ujpJJWtV7WVQWilDKbA0NaWtcQAALmOayq+CcxjHmIqAlom8AxJHJalXs649wabHua9jHPIuAXHi8rXWp5WmLbVLoSOZrhPMRnlJ+prqTtBqd60B4BDiOIExdpN+t1Y7tI01alTRUbr0wWP0ubpAEXBaQY5hL4nIT3tUMLW02P0B1R4aCeTQTuVTSyGqe8nSzuiA/W7TBO1+n7hYUaFt/r1t6GnKrf0+fqU5pju+quqadOqLeQAv42lZuKkDUDBFwehFwVsU8iqlocNEkFzWFwD3NH1mt3IWLmFUNYSV3Thhwx2RztLFd8z63kOY9/hqVXm9oJ/y2d94KFndgaBZl9AOmS0uv0e5zh9xQvytRJTaXU+9BtxVzfJWfXz2gxxa6qwOFi2ZMzEQOfgnqmyznY6XVG0KYqOYYedQYNcB2mYMmCCTylZSuW9i3F5kKZ0kPcYkBrSZmbDxt94XmGxrqgdFN7bcJfbUekbqFTPabPblsFrXkDU1j3AENc4c7jwuOqXxXammwNJa4CoGuYT7Ja5wbqeROlo1AknkVVKPspammmlfkX4Z2JLhqZSa2bwSXReR0+MqVbAVXOJFdzWnZoaJHk48vgucb2sqd4XxpD6dKGucXMp6n1h3hgDhIY2/RwXTNxNTumOhr3OEnQeH/5JEx5hXMak0klbv4kSusR7icqbUDQ8uOkRvGra5jnblG5U6GVUmMLA3hd7QMunz1SlxVxBtoa2Zg6iYMcMgNHPe6o1vg6q1MQQNhZ0zB1OO4EeqYpWtchqMosbsGt8oCl3jfPyv+CyKWLZScNeIa4uEAcMEmLwxvhbzKdqZhp1Tq4SBZsySQ0QJJ3PRZ3A33ngfT90aj09T+0rMpZq586KVaw+sAwTBMHn8fFTNaqQf6TWm0a6szfimNhG3mhR8l3gPv8A2S2LrkAcUgm8chPhcJMmuedBlx1eQLzyveB5StChiYaA4y6BJa0gE848JVsQwg/Eu+q3bf8Aqu6RuNPXmeSYrYSoadmumQYa7uyYYQSN4knmtc4sdD936lR+Vnk31P7LUW4u5NDBbktQ3NFmoS4F9Wo7iJ3s6x8vFaTMBSpNaXUqeo+0WtG9zIkSV4e0NOJ10xE8zNt7RPJZ2b5uH0y5rgREAgEXJg7/AOK9EZTqyUfucq08uDkN55mzO7IkEesncAfHcrgWVmioHObqaDdsxI5iVCtiSZkpfK8ur4qqW0wRTbOqpEgGCQ0dSbeUr7FOnDhabuz5TlOvO50dfOqIo1KdM13d4IDahaWU7zLbzI5KurnVM131IdpdRNMWE6iwN67SFi4zLa+H98wgf3C7T8Rt8VUyuDzW6dOnJXi739PsJymnZo6KnnVHXTrOFTvabQ3SNOhxaIBmZAvtCjhO0Wii1oB7xr5B5d3rFRzd/wC4RHQrDBQt/l4Pfvu5jOkP51j21aksBbTa0NYDyA/7JTGJzqTQ0OeBTYxrhMSWmTABvZZCFvKjZLoZzHdvqdKO0zD3g42h1Q1GuDGPMEQQ5r7DzCSxOch9Ou0l5dVcwtJDRZn92mwMdAsYuhLYjMWMFyFzVCnDXvT/AA3mzlodaO1LQxhLnscxgbDWUnA6RAIc+48QuTyzLHZhiRSb7tpDqzuQbNx/kdh/0V7g8ixWLY6o1ppUGtc4vcI1BoJhg3Mxvt+C+idiMuZRoBrBE3J5uPVx5lfOr14Uk4092e2lSlO0pnRUqQa0NaIDQAANgBYBCmhfHPokKn6rKf2daH1XNqVGNrHVVp8JY4wGlw1NJaSAJIPJatT9Vk4vKaj3uIxBY07Na1hI8QSJmea1GWHmRq57hcgwtKNIsNJgvcQSwANcWzBdbciV5jcppOa1tN3dw4OOlocHC/A4EQWSZjaQE2A0QC8beF+UquvjqLBL6rQJi5G/RFa91uV3aswy3DU6FMMYDAJOwHtEuIAsAJNgLBTxgFQAHWIMy12k7Ebi/NLNzvClwYKzC5xDQA4GSdgIWgGt6fek2ov9REnyEaODY0hwaS4GQXPc4yZk38yre6F+FlzJ4Zk9blNQOgXurwCxmxLhYswRtA5WAFuQ22Uod1d6n9Fd3viFH5UJjUJ23CmcuhcBV3J6H71IYY9B9yXdnlAb16Y33qNG2+58F4/PKAJBqAEed+drX+Cmc+gwDYw58Edx4hInP6NrmCJBDSQYJECBM2PJe086YSAG1LkCe7cBcgTJAsJ3Wc59C4EPdwOq97odSkKeakmO5qjxLYESBPoZUXZjVLSW0HzyDiBPsnlMWJ35tUzZFwobGXUZnu2z10j9lxPbPPqbHOpt3B2HgANh8V1/f1iTFNoESCXc42IG/naPFL/Jqh1nuqTXSCDY6zN9VrCPjfku/D8VlSxNXOFehmxw3PlzHYip7uhUM8yNI9XQuv7DjGYcOFVrTRMlrQS57X2nTAiDNwT5ePV4UV9Q191p56Q6Z5bnqnV0r/iE6qwtKxKXCxpu6I0aoqNMttMEOG/wPJYWZ/6f4WrJYHUXHnTMD4tNvSF0LP1CyK2e1AXAUgYJDSNXK0mAehPlHVTh3UteDNzjF6NHK4r/AE4xLfdVqbx/vDmH7gQs3FZLXoQKrQCRIghwt5LvW5xW1e7MESOF9joB07X45HksTtDmYe3iLCdhpmwvMz/LL6/DV6zmlLVHzuKpU4RutzjsXiAxpJTzOyGYv2pMaDzdUb+DZSGNoB4g7Losj7Q4zEv7qjUJNNoL3aKcbwA4kcxa28coM+viZVIq8WkviceGhCWktyvC/wCl+If77ENYOlNpcfV0fgumyj/T7B0CHd33rx9aqdZ+A9kei2cqp1G0WCs7VUDRrda55m1k2vhVeIqSbTl5H1I0YR2QlnI//NW+yf8AkKQ7Me6HktDOvo9b7N/5Cs/sx7oeS8x1NxCEICFT9VjY/KS+o52kX5645dNJ/Hqtmp+qxcwy173uI1Qej9PTo2YtsfGN1mTtzsUi7JoEDRBJ3kRLi4AaY5knzK9GR2g93b/YTG97u8fvPVQbkzri7hMjVUJ2BaLFpix685UB2e2s2BG7ibb34RN1zxL9778QWsyhrf8AyNaRcQ1o0+UzG49U1Tpy6O/JIMwNA9QOSUbkXCAA2OfFUMkwT9YSJA9ExgMpZTdIDbTpjVYGZmTf/tZeB82338SpDVLCwZ1vPmbeirxeWMqGXTIEWcW9eh8V5Ww9Yk6aoaOQLAevOf5Cg7B1j/548qbel9/G65myb8ookAFggAAb7CYG/iVM5bSLtRptJFwSASPLoqamAqE+/eBGwaz1JIJn91J+XuJd/WqAGIAgaYmYtzQFoy6l/wCtl9+EX+5Wii3oPQJJ+TA6pfU4nava2uTAttxGyjUyJhAGuqIEWeRIkm/xcb+KA0YXspB+S03ABxeQLDjd1nkeW3wXrMlpAtOm7TIkkwbdT4D0QDpcBvZQNdv9zfUJQZFRBB0bAAXdYNJI573Xr8koGJpNsABbYN2E9AgGRi2EwHtk2A1CZ3jdWpWlllJpBbTYCNiAJCaQAhCEBJn6hc8x7XVNIqYkEmYbGkcRbJO2+8+BhdCz9Qln4GoZ/rOAN7AenkvTD2Uc5OzMZoYWgFmLfMGCJIho8LfC825wsDPcs0EOayo2mQLvmZIm9rGTEdQu2+bHmJrP8dhN5XlfJ9dMsfUe4O3mP54r1cNxDozUraczz1qebHDb5Hx7M8Q4ltOmC57yGtA3JJgL6H2Wy6pgqAptw7nOcQ6o/UAXOdGw6NmN/qzzVPZPsMaGJqV60OLSW0OfCReoehMxHK/ULtV6eN4nNlaOxz4ajgV3uJZfiazye8pd2OXEDN/A9E6hC+eesSzr6PW+zf8AkKQ7Me6Hkn86+j1vs3/kKQ7Me6HkgNxCEICFT9ViY/LKjqjnDXBiwcALAjY+a26my5008WKr4rVAC52kGiHACS5oa6DyMX3gLUY3963fyYJ1MtrTwgxcDiABlxdJFxMr1uWVgSf6hN96jdJkGbFu3EVS2riTwuqVDLm3bQLCBrJIJ0wAWw2b2BPMR732JDgTWJFjp+Tu2dAAMMmZnpHNayn+9d+BNSbMlqBwcA8Ry7wadwdg2OSPmF0NGk2AHtgQN4kN6kpYVcUCG/KHX0wXUDcmJBPd2+MRKYpY6vAaaoLhOp3dvaLF7iYNOBwwN/q85VdNr/ou/AD9HLDSB7q5MTrO4EztzuvXOxEAimyeYLzG+8x08OvxhQz+m1rRUeS4jVPdvggueBs3fgNoHLqrxn9AgHXYkgcLtxE2I5agvPKnd6u5vEVEYmXcLI+qZM7ttBsbar22Ci52LidFIm9tTr9Nx5JsZvS1Buq5JAsdxAI23uoPz2gBJqDbVzNjsdlMtDExd1LF6jBpaZtvOnVafGFKrTxM8JpRAsQ7eL7eKvq53QaSHVAIIad7OILgCYiYB/hCjT7QYdwJFVh0iTBmBa/lxD1CZaGIqbTxWkg91qkQeKIvNt+nTdDqGJgEOpaoAILXad3SRBmY0j4FXjO6Ex3rCTOxnbdTbmtIt1Co0tFiQZAJ2FuaZaGJi3cYkuHFSDeGYa7VsNcSY3mPBRpYXEgjU+mRz4SCbbTyHNOHNaUau8aRMSDNztt5KAzqjAPeDiMDe5sIFrmXAfFMtDExJ+BxcNisyRMyyzt4MA2O3NSp4LFaTqqsLgQWlrNI9kghwm/EZ+CfwuY06s6HB0CTHSSP0TKZaGIyMPg8T3kvqtLByDQC7eZ6ctvFaXdlWoTLQxMrDY9QuLdSqtqVIxmnU88Jc8EcbiGiWHYGLdF27liPpVNc6sO7iPtAag2b7D2o+9eilUdJWX1MvXcyqb6zGkVMU13EHBxLgG904ueHDQIHEwR/t8beYrHaXgDEhneAuHE/Tplw308tJHLaVqB5dd3ybTr8LtIEm49qfwS9UVSLOwp5BxFxuYHDESQt/mHe+hNBbCuBpnTiGu7o947je7YEGQWzF9hFwtLAZtRo6mPeA7Vf2iLNALttrb+Kg6hVa6aZw0kNB2HO5sOsnz8ld3NS3Dh3GXSIEwSAAPIC/ksyquW40Gque0W6Zd7XswDfh1CPMGyfY6QD1usQ4TEgkhtB1+EkQQBGkWHmtsLkUTzr6PW+zf8AkKQ7Me6Hkn86+j1vs3/kKQ7Me6HkgNxCEICFT9Vn/NR7zVpZ7WqZfO/nE3WhU/VTQGA7Kfq6acgcq1ZpglxvBndxN/2iTcrdpLY3l2n5RVm7Q3cyYtysqc5czvjriNPRxNxFtIPhuOXgsx/dnTHdiJEE1ATdxkQIFjM9QvTHh8STu/Iz4m27A1JEteLQS3EO2kmbi8Sd1oUHPbDe7MCBJeCfM8yufw2Ec8Oa0SN+GreS2BIN435rVy11ZkMdSdE3cagdE/DZYlRw+9/AHjWfqjRw9dQnbp523UH4sg+7cfED9U2hcUUWGNlpOh9uRBBO37/cqxmLZA0uE9W/yFlUc0c2tBdU0ai0t0Agy5wnVMgCR8AE+7tBSESTB5xaxI8+X4Lu6TXK4uT+dKXQ/wDHwTvcN/tHoP5ySbc7pHZxnTqjS4mNWm8Dry3UqecUXbPBMExeYAkwIWHB9GUYGEZ/Y3/iF6MO0CNLYN9hv1VPznSmO8ZPQuAIvF52vZXUsQ13suB8iD+Cy4tboERg6YEBjY6aRFtuSj830tu7Zbbhb4eHgPRMIWQU0sIxhlrGtJESGgGBsLclchCAEIQgPHLIp5lgi93HRDmOMzDCHBxn2o+tOy13LlX5Kwmo/wCTFx1G7KjeKXPN5MahuZ/uMLpBU37d/AjRruOFPF/SMGJaQYI1b6do4vKCpto4eYHd+Ujx/Y+ixsHlApgluHqskjhmk6IDyD7J5vd/y8AoY7KWtJDqVV4mQWQ4RHQM3uRC3go33+hLfA3W4PDgiAySbXmTva/gmGZfTDtQaJ638f3WFQptpOa8MqlrocAGtNwHe0ALQBvJ/fVy3NxXJ0seAADLoEz0vfYrlKMV7JcK6GghCFkolnX0et9m/wDIUh2Y90PJaGc/R632b/yFZ/Zj3Q8kBuIQhAQqfqpqFT9VhVsRXDn6XPA1GJp6wBJ2Im0RvG211qKvzA1mGEaahJ71pgcTHEcrbfFK1cCz/wB1VvCBfaNIFxFzb1XmIzmqyZdTtDeJrmjX1kxwm56WF91VS7Q4ktJFGlV0gk93WbeANheL2uvTHFbRrzX9kGKWH0w5lfSSObAJEzDvLVCvPf8AKvTPMS0Cx22UXZvYF1EkESSLxvAuL7DbqF63M6Lt6ZFzMgSIiDAvB1D71HjerX8A9DsVNnUHDpeT4+qdwL6pB70NBtGk2Nr8+qznY7CBpcTAG5h3iOkbtIt0XtLEYV1mV2zGwqCYJjY+NvipKLa9n6ATxOBqBzi2nWu4nhqBs3OwE8j4boLKhgziGk8Js6SAAATsOZ9FtChxWqGekz9w801T2AmSNz1TOfQWMmrkjySRVAmTGgEAyTbVNr7eCqfklWZDqURBBYIJgA7NtN9upW6hYVaS/wAFjnPmKtN20HC0iCLTJiIvO11tYXL6dMksbBO9yfxKZQpOrKWjFgQhC5FBCEIAQhCA8cufqZWwv91Xbfdr7bm4vYmTfeCugcsR/aUNcWubJBfsQIDXQPaO5F1uNOU/ZIyp9IAAHv2QZMGYJg2MQQL2jmVGtQY53vsQwhoEHo0EyTG5g8+aZf2nptLg9psTBEEESGj8VUe2lAVHseHsLNzpLgYBNtMk2HTmtKhVeyJd9SVSqC22Jc3QNLiW73I8pkj0V+Gy+sG2r6pA0yywEtPW5gG/+5QPanCua5weHhpAIDTIJe1n1gPrOAlM0c/wziGtrU5NmjUATtYA3O4Uyqi3T8ipjWEpuawB7tTryYiZJNh0VyUo5tRd7NRh2+sBvtumgVhprconnX0et9m/8hSHZj3Q8loZ19HrfZv/ACFZ/Zj3Q8lAbiEIQEKiyn5I0vLgGCXEksc+mZJkk6TBfeZK1auy5LHVix7pY8anEyxxFiSZI5m/JaST3diGo/CVRyqiwB01WvBgRJFRtzG/VQdSIJcARLR7dAOOkuALXObciOSzXZ/BtWqN+oC5mr2QIeR436ydxYKzCZ1iXA93Vw9UtBs4OpvdawO0XBuAtKlfaS8f8JqMYdjCSCKOoiBarTkEcYg7cN7bq3uiQbPM2hlfUAI9pgdt+O8Jj54fb+iXAxJadV4vAEyJt8eSoxPaKlSc3XSc0PbLnBnsm/C+0zw/eFVSqPbUXfMoo4V2toJqubqAh9Gk9pF5lzb7D2j18Uw3syC4a2UXNmbMLSCCXAi5E6o9PWeAzTCOqRTcA8jY62mC4gCHAbkG3gmKJDvd1+kCxgRa1jzG6qVSO915lvcz6mRPm7A46TxioRLiJuHgwC4C4NoSuKyl7nag3E03REsc3aWi4DomwPj1XSOZU0iHNJ5kiBz/AOvRQFaqN2A25H7rqqrNbMHOUW1W6m99iCXDU1tRjpboMktkkmZAgndNNzOtxaatNxabiDaZgEFoMePgbrZpY0l0Gk9t4mJHxITT6QO4B8xKOrL3kvJCxhszesQfduI20uaZuLHjkcP4qWGzytqAfR6AuBPjLog22t5rRqZRRdvTZy+qBttt5Kit2foujhLYEAtc5piZix/klZzI84otjKw3bMx/Ww9VjhuGjVyB5weZtvZP4ftTRewOAeJIaQW3aS0OuJ6Ob/yC9r9ngXBza1ZrgCAdQcLkm4cCCeK3wUPmSrDwarXAxpLqTCRxEnVHtWhsnxK050n7tvElmbIK9VGFwjaYhoAneBEnqr1xfwKCEIUB45cxXxjGucPlFSlDnEtLNfN3na33Lp3JP5JU1T3gIJuCwTE7T4BCXMquWh8d9T9ribVpi92nhPIaTbfcKvE4YanaPkrh7Q1gNPFOkSGi0EdTcrQqYCqfaFKoRcFzROx8ORg/BK1cC+eLDU3xAGl2mIsI8ByhFUa6kxLmituWlulzadLUZ1NbUcNRDtbNB1RbdQp5O2XOOHcxzeJpDw4ucLNjeBYXVjcusR3DgHOkNDyC0wGmHDYWndRr4CkQA7vW6JaNnSNzcifrR5BbVeS5sXiZjskw+7qFdtgY0CLCdmtjVaJ3Nl1WSZe2hQZTZOkAkTY8RLr+qTp5U4hrqVd7YaG3bM6bXBO9iFrUGuDWhxlwAkxEmLmFqdac1aTui2W6F86+j1vs3/kKz+y/uh5J/Ovo9b7N/wCQpDsx7oLkU3EIQgBU1MI07hXIQCFTJ2HkElW7L0zyC3EIDl39lI9kubysSOYP4geiqbk+Ip+xVftFySN59Z5+K61eQgOMq0MSHai2m4g6hLGzMEEzE3BPqqXviC7DcQG7XEXnoZgRy/g7g0x0VbsK08ltVJLZg4s49g51mwWHrcxIbGnhaWjc3iycwmclxIZibgExUGiY2guabct5810NTKmHkEpW7N03fVC1nS56ixQ/N6u7DTcOH6zecCGw7nfryWnl2Me/VrZoINuYcOokBYtbsizlI8ks/s3UbGio4RMQYidM/kb6BRzTVrIHXoXI0WYyltULxM8UnkRE9L852U2Z9i2RqptcOcWJ/RcwdWhc0O2MHiovAj4z+37J5varD2l8WB228D4hAa6Etg8xp1RNN2qI680ygBCEIDxy5h2Orai1lVgLnOLWuc0PMn6rXidMXHw8z07liVO9LrDDVeL/ABcBa3O4v6BbjPDyXiQXo5tibw1tQAhsiHDx9gzIkWHT4q6t2gex16ZLT/te3SZAiSOhB+7yUOFi7sGC7TqBpu3h7TDYsDBne8ecRwrqbToDMXThrgJnS3hcTBB35gnn8V0zIveKLYfp9qWkwWOG0QWkzIBETynfwKawWf06hDRqDjFi08xIuLbLHdiGPLdGJky3gqMBn2Wn2mzq39T5q+lRLjqp/J59pkWcOK2qORaT5Eo3Ta2aB0aEjg8RWJAqUwJ1SWukCNOnzmT5QnlwAnnP0et9m/8AIVn9l/dDyT+dfR632b/yFIdmPdDyQG4hCEAIQhACEIQAhCEAIQhACEIQAiEIQESwKDsO08lahAKPy1h5JWrkFM8gtVCA56p2VZuLeRj8FE5ViG+xXqDzdq9NUx8F0aEBzvf4xn1mP/yZHppIUm5/Xb7dAH/F0fcRf7lvloUDRB5IDHHaln1qdVt/7QQPGxUm5lg3uB1MDurgWHmd3AeK0X4Bp5JerklM8ggsiillVB16VQjp3dTbcGIPn/AmPm+oBw1nWECQHes7pGr2Wpm4EHrzVXzFUZ7FWo2NhqMD4GyzhRnCh9+Eq2tSfBkS2J3gk9ZjZKuytpae8wzSZ+qd+GJjl5KoDGM2qB1vrNB+8QZ+Kk3OcS32qTHW5Etv1vKti2+JdgalOhMMqM1CYPFtyHqttYQ7Uge3RqDy0u/UJhnafDnd5b/k1w/RArjOdfR632b/AMhWf2X90PJMZlj6b8PW0VGO/pvFnA30G1iqOzLYpDyVKbaEIQAhCEAIQhACEIQAhCEAIQhACEIQAhCEAIQhACEIQAhCEAIQhACEIQHhaomkOimhAUOwbTyS9TKGHkE+hAYz+zdMmdIWjhcKGCAmEIAQhCA/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1624" name="Picture 8" descr="http://4.bp.blogspot.com/-3k46CJe6UIA/UB55HoYmQ6I/AAAAAAAAG8M/LrhJHP28dZw/s1600/google-advertising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43200"/>
            <a:ext cx="3657599" cy="300477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89213"/>
            <a:ext cx="8001000" cy="3502025"/>
          </a:xfrm>
          <a:noFill/>
          <a:ln/>
        </p:spPr>
        <p:txBody>
          <a:bodyPr/>
          <a:lstStyle/>
          <a:p>
            <a:r>
              <a:rPr lang="en-US" dirty="0" smtClean="0"/>
              <a:t>Why does Google improve the ranking of ads that get the most clicks?</a:t>
            </a:r>
            <a:endParaRPr lang="en-US" dirty="0"/>
          </a:p>
          <a:p>
            <a:endParaRPr lang="en-US" dirty="0"/>
          </a:p>
          <a:p>
            <a:pPr lvl="1"/>
            <a:r>
              <a:rPr lang="en-US" dirty="0" smtClean="0"/>
              <a:t>Those are the ones customers most frequently want to see. 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Those are the ones the companies paid </a:t>
            </a:r>
            <a:r>
              <a:rPr lang="en-US" smtClean="0"/>
              <a:t>the most.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7B850-931E-4624-BFE8-DC2BF5FC98F9}" type="slidenum">
              <a:rPr lang="en-US"/>
              <a:pPr/>
              <a:t>35</a:t>
            </a:fld>
            <a:endParaRPr lang="en-US"/>
          </a:p>
        </p:txBody>
      </p:sp>
      <p:pic>
        <p:nvPicPr>
          <p:cNvPr id="397316" name="Picture 4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001000" cy="1978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marketing research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gathers data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identifies solutions to marketing problems</a:t>
            </a:r>
          </a:p>
          <a:p>
            <a:pPr lvl="1">
              <a:lnSpc>
                <a:spcPct val="90000"/>
              </a:lnSpc>
            </a:pPr>
            <a:r>
              <a:rPr lang="en-US" u="sng" dirty="0"/>
              <a:t>broader research topic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D3B51-7A60-4F97-B571-906457287BE3}" type="slidenum">
              <a:rPr lang="en-US"/>
              <a:pPr/>
              <a:t>4</a:t>
            </a:fld>
            <a:endParaRPr lang="en-US"/>
          </a:p>
        </p:txBody>
      </p:sp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REACHING FOR DATA</a:t>
            </a:r>
          </a:p>
        </p:txBody>
      </p:sp>
      <p:pic>
        <p:nvPicPr>
          <p:cNvPr id="5560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52400"/>
            <a:ext cx="2298700" cy="188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6038" name="Rectangle 6"/>
          <p:cNvSpPr>
            <a:spLocks noChangeArrowheads="1"/>
          </p:cNvSpPr>
          <p:nvPr/>
        </p:nvSpPr>
        <p:spPr bwMode="auto">
          <a:xfrm>
            <a:off x="381000" y="3124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 dirty="0">
                <a:solidFill>
                  <a:schemeClr val="hlink"/>
                </a:solidFill>
                <a:latin typeface="Arial" charset="0"/>
                <a:cs typeface="Arial" charset="0"/>
              </a:rPr>
              <a:t>Who is Buying?</a:t>
            </a:r>
          </a:p>
        </p:txBody>
      </p:sp>
      <p:sp>
        <p:nvSpPr>
          <p:cNvPr id="556039" name="Rectangle 7"/>
          <p:cNvSpPr>
            <a:spLocks noChangeArrowheads="1"/>
          </p:cNvSpPr>
          <p:nvPr/>
        </p:nvSpPr>
        <p:spPr bwMode="auto">
          <a:xfrm>
            <a:off x="304800" y="4038600"/>
            <a:ext cx="8839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b="1" dirty="0">
                <a:latin typeface="Arial" charset="0"/>
                <a:cs typeface="Arial" charset="0"/>
              </a:rPr>
              <a:t>syndicated research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Arial" charset="0"/>
                <a:cs typeface="Arial" charset="0"/>
              </a:rPr>
              <a:t>research conducted by an independent company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>
                <a:latin typeface="Arial" charset="0"/>
                <a:cs typeface="Arial" charset="0"/>
              </a:rPr>
              <a:t>offered for sale to everyone in an industry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60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6038" grpId="0"/>
      <p:bldP spid="5560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524000"/>
            <a:ext cx="8229600" cy="4876800"/>
          </a:xfrm>
        </p:spPr>
        <p:txBody>
          <a:bodyPr/>
          <a:lstStyle/>
          <a:p>
            <a:r>
              <a:rPr lang="en-US" b="1" dirty="0"/>
              <a:t>polls</a:t>
            </a:r>
          </a:p>
          <a:p>
            <a:pPr lvl="1"/>
            <a:r>
              <a:rPr lang="en-US" dirty="0"/>
              <a:t>surveys of people’s opinions</a:t>
            </a:r>
            <a:br>
              <a:rPr lang="en-US" dirty="0"/>
            </a:br>
            <a:endParaRPr lang="en-US" sz="1400" dirty="0"/>
          </a:p>
          <a:p>
            <a:r>
              <a:rPr lang="en-US" b="1" dirty="0"/>
              <a:t>engaged customers</a:t>
            </a:r>
          </a:p>
          <a:p>
            <a:pPr lvl="1"/>
            <a:r>
              <a:rPr lang="en-US" dirty="0"/>
              <a:t>repeat customers who are completely loyal to a company’s products and </a:t>
            </a:r>
            <a:r>
              <a:rPr lang="en-US" dirty="0" smtClean="0"/>
              <a:t>services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sz="1400" dirty="0"/>
          </a:p>
          <a:p>
            <a:r>
              <a:rPr lang="en-US" dirty="0"/>
              <a:t>It is </a:t>
            </a:r>
            <a:r>
              <a:rPr lang="en-US" b="1" u="sng" dirty="0"/>
              <a:t>five times </a:t>
            </a:r>
            <a:r>
              <a:rPr lang="en-US" dirty="0"/>
              <a:t>as expensive to attract the business of new customers as it is to retain the loyalty of current customers.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C0165-9214-4AB6-9A7F-F4F237E8350F}" type="slidenum">
              <a:rPr lang="en-US"/>
              <a:pPr/>
              <a:t>5</a:t>
            </a:fld>
            <a:endParaRPr lang="en-US"/>
          </a:p>
        </p:txBody>
      </p:sp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Engaging Customers</a:t>
            </a:r>
          </a:p>
        </p:txBody>
      </p:sp>
      <p:pic>
        <p:nvPicPr>
          <p:cNvPr id="558084" name="Picture 4" descr="C:\Users\jsundlin\AppData\Local\Microsoft\Windows\Temporary Internet Files\Content.IE5\409LU8KC\MC90028092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28600"/>
            <a:ext cx="2476877" cy="25672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8" name="Rectangle 12"/>
          <p:cNvSpPr>
            <a:spLocks noGrp="1" noChangeArrowheads="1"/>
          </p:cNvSpPr>
          <p:nvPr>
            <p:ph idx="1"/>
          </p:nvPr>
        </p:nvSpPr>
        <p:spPr>
          <a:xfrm>
            <a:off x="533400" y="2436813"/>
            <a:ext cx="8001000" cy="3502025"/>
          </a:xfrm>
          <a:noFill/>
          <a:ln/>
        </p:spPr>
        <p:txBody>
          <a:bodyPr/>
          <a:lstStyle/>
          <a:p>
            <a:r>
              <a:rPr lang="en-US"/>
              <a:t>Why do businesses need marketing information? </a:t>
            </a:r>
          </a:p>
          <a:p>
            <a:endParaRPr lang="en-US"/>
          </a:p>
          <a:p>
            <a:pPr lvl="1"/>
            <a:r>
              <a:rPr lang="en-US"/>
              <a:t>To know what customers want and need.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088AB-B423-486C-976F-737F7E57826E}" type="slidenum">
              <a:rPr lang="en-US"/>
              <a:pPr/>
              <a:t>6</a:t>
            </a:fld>
            <a:endParaRPr lang="en-US"/>
          </a:p>
        </p:txBody>
      </p:sp>
      <p:pic>
        <p:nvPicPr>
          <p:cNvPr id="377869" name="Picture 13"/>
          <p:cNvPicPr>
            <a:picLocks noChangeAspect="1" noChangeArrowheads="1"/>
          </p:cNvPicPr>
          <p:nvPr/>
        </p:nvPicPr>
        <p:blipFill>
          <a:blip r:embed="rId2" cstate="print"/>
          <a:srcRect t="3226"/>
          <a:stretch>
            <a:fillRect/>
          </a:stretch>
        </p:blipFill>
        <p:spPr bwMode="auto">
          <a:xfrm>
            <a:off x="381000" y="457200"/>
            <a:ext cx="785653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382000" cy="4953000"/>
          </a:xfrm>
        </p:spPr>
        <p:txBody>
          <a:bodyPr/>
          <a:lstStyle/>
          <a:p>
            <a:r>
              <a:rPr lang="en-US" dirty="0"/>
              <a:t>Marketing researchers collect and analyze competitive data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dirty="0"/>
              <a:t>provide clients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strategic recommendations</a:t>
            </a:r>
            <a:br>
              <a:rPr lang="en-US" dirty="0" smtClean="0"/>
            </a:br>
            <a:endParaRPr lang="en-US" dirty="0"/>
          </a:p>
          <a:p>
            <a:pPr lvl="2"/>
            <a:r>
              <a:rPr lang="en-US" dirty="0"/>
              <a:t>Promotions </a:t>
            </a:r>
          </a:p>
          <a:p>
            <a:pPr lvl="2"/>
            <a:r>
              <a:rPr lang="en-US" dirty="0"/>
              <a:t>Distribution (place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/>
              <a:t>Design (product) </a:t>
            </a:r>
          </a:p>
          <a:p>
            <a:pPr lvl="2"/>
            <a:r>
              <a:rPr lang="en-US" dirty="0"/>
              <a:t>Pricing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72E41-1311-4204-9BC6-2093F4BB7FC2}" type="slidenum">
              <a:rPr lang="en-US"/>
              <a:pPr/>
              <a:t>7</a:t>
            </a:fld>
            <a:endParaRPr lang="en-US"/>
          </a:p>
        </p:txBody>
      </p:sp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CAREERS IN MARKETING RESEARCH</a:t>
            </a:r>
          </a:p>
        </p:txBody>
      </p:sp>
      <p:pic>
        <p:nvPicPr>
          <p:cNvPr id="559112" name="Picture 8" descr="http://www.rc-businessmaster.com/wp-content/uploads/2012/03/4Ps-of-Marketing-Business-Mas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819400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r>
              <a:rPr lang="en-US" dirty="0"/>
              <a:t>Predicted that ‘Marketing Research Careers’ will increase by 18%-26% through 2014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Most in large cities in Marketing Firms</a:t>
            </a:r>
          </a:p>
          <a:p>
            <a:pPr lvl="1"/>
            <a:r>
              <a:rPr lang="en-US" dirty="0"/>
              <a:t>Most start entry level; surveys, compile reports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client-side researchers</a:t>
            </a:r>
          </a:p>
          <a:p>
            <a:pPr lvl="1"/>
            <a:r>
              <a:rPr lang="en-US" dirty="0"/>
              <a:t>a staff researcher who coordinates the research efforts of external marketing research firms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727C8-1B29-44AD-B2A3-D63F2A6E303B}" type="slidenum">
              <a:rPr lang="en-US"/>
              <a:pPr/>
              <a:t>8</a:t>
            </a:fld>
            <a:endParaRPr lang="en-US"/>
          </a:p>
        </p:txBody>
      </p:sp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hlink"/>
                </a:solidFill>
              </a:rPr>
              <a:t>Marketing Research Firms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524000"/>
            <a:ext cx="8686800" cy="5334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i="1" dirty="0"/>
              <a:t>  </a:t>
            </a:r>
            <a:r>
              <a:rPr lang="en-US" i="1" u="sng" dirty="0"/>
              <a:t>Director of Marketing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Bachelors Degree &amp; Work Experience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Masters in Business Administration (MBA) is a plus!</a:t>
            </a:r>
            <a:br>
              <a:rPr lang="en-US" dirty="0"/>
            </a:b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Primary Objective: </a:t>
            </a:r>
          </a:p>
          <a:p>
            <a:pPr lvl="2">
              <a:lnSpc>
                <a:spcPct val="90000"/>
              </a:lnSpc>
            </a:pPr>
            <a:r>
              <a:rPr lang="en-US" i="1" u="sng" dirty="0"/>
              <a:t>drive profitable revenue</a:t>
            </a:r>
            <a:r>
              <a:rPr lang="en-US" dirty="0"/>
              <a:t> for assigned </a:t>
            </a:r>
            <a:r>
              <a:rPr lang="en-US" dirty="0" smtClean="0"/>
              <a:t>products</a:t>
            </a:r>
            <a:br>
              <a:rPr lang="en-US" dirty="0" smtClean="0"/>
            </a:b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Other Job Duties:                     -- Basic Skills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manages a team                       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tracks sales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creates schedules &amp; action plans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develops training materials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main contact </a:t>
            </a:r>
            <a:r>
              <a:rPr lang="en-US" dirty="0" smtClean="0"/>
              <a:t>person</a:t>
            </a:r>
          </a:p>
          <a:p>
            <a:pPr lvl="2">
              <a:lnSpc>
                <a:spcPct val="90000"/>
              </a:lnSpc>
            </a:pPr>
            <a:endParaRPr lang="en-US" dirty="0" smtClean="0"/>
          </a:p>
          <a:p>
            <a:pPr lvl="2">
              <a:lnSpc>
                <a:spcPct val="90000"/>
              </a:lnSpc>
              <a:buNone/>
            </a:pPr>
            <a:r>
              <a:rPr lang="en-US" sz="1600" dirty="0" smtClean="0">
                <a:hlinkClick r:id="rId2"/>
              </a:rPr>
              <a:t>http</a:t>
            </a:r>
            <a:r>
              <a:rPr lang="en-US" sz="1600" smtClean="0">
                <a:hlinkClick r:id="rId2"/>
              </a:rPr>
              <a:t>://</a:t>
            </a:r>
            <a:r>
              <a:rPr lang="en-US" sz="1600" smtClean="0">
                <a:hlinkClick r:id="rId2"/>
              </a:rPr>
              <a:t>money.cnn.com/pf/best-jobs/2012/snapshots/7.html</a:t>
            </a:r>
            <a:endParaRPr lang="en-US" sz="16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D07B3-7D44-4E41-8410-AB2087A0C4A9}" type="slidenum">
              <a:rPr lang="en-US"/>
              <a:pPr/>
              <a:t>9</a:t>
            </a:fld>
            <a:endParaRPr lang="en-US"/>
          </a:p>
        </p:txBody>
      </p:sp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>
                <a:solidFill>
                  <a:schemeClr val="hlink"/>
                </a:solidFill>
              </a:rPr>
              <a:t>On the Job</a:t>
            </a:r>
          </a:p>
        </p:txBody>
      </p:sp>
      <p:sp>
        <p:nvSpPr>
          <p:cNvPr id="561160" name="Rectangle 8"/>
          <p:cNvSpPr>
            <a:spLocks noChangeArrowheads="1"/>
          </p:cNvSpPr>
          <p:nvPr/>
        </p:nvSpPr>
        <p:spPr bwMode="auto">
          <a:xfrm>
            <a:off x="5029200" y="4267200"/>
            <a:ext cx="3423694" cy="1409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859536" lvl="2" indent="-228600">
              <a:lnSpc>
                <a:spcPct val="90000"/>
              </a:lnSpc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</a:pPr>
            <a:r>
              <a:rPr lang="en-US" sz="2100" dirty="0">
                <a:latin typeface="+mn-lt"/>
              </a:rPr>
              <a:t> organization</a:t>
            </a:r>
          </a:p>
          <a:p>
            <a:pPr marL="859536" lvl="2" indent="-228600">
              <a:lnSpc>
                <a:spcPct val="90000"/>
              </a:lnSpc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</a:pPr>
            <a:r>
              <a:rPr lang="en-US" sz="2100" dirty="0">
                <a:latin typeface="+mn-lt"/>
              </a:rPr>
              <a:t> communication</a:t>
            </a:r>
          </a:p>
          <a:p>
            <a:pPr marL="859536" lvl="2" indent="-228600">
              <a:lnSpc>
                <a:spcPct val="90000"/>
              </a:lnSpc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</a:pPr>
            <a:r>
              <a:rPr lang="en-US" sz="2100" dirty="0">
                <a:latin typeface="+mn-lt"/>
              </a:rPr>
              <a:t> presentation</a:t>
            </a:r>
          </a:p>
          <a:p>
            <a:pPr marL="859536" lvl="2" indent="-228600">
              <a:lnSpc>
                <a:spcPct val="90000"/>
              </a:lnSpc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</a:pPr>
            <a:r>
              <a:rPr lang="en-US" sz="2100" dirty="0">
                <a:latin typeface="+mn-lt"/>
              </a:rPr>
              <a:t> computer literacy</a:t>
            </a:r>
          </a:p>
        </p:txBody>
      </p:sp>
      <p:pic>
        <p:nvPicPr>
          <p:cNvPr id="561161" name="Picture 9" descr="C:\Users\jsundlin\AppData\Local\Microsoft\Windows\Temporary Internet Files\Content.IE5\XWNSGXAC\MC90034181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0"/>
            <a:ext cx="2133600" cy="19842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4119</TotalTime>
  <Words>917</Words>
  <Application>Microsoft Office PowerPoint</Application>
  <PresentationFormat>On-screen Show (4:3)</PresentationFormat>
  <Paragraphs>265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4_Custom Design</vt:lpstr>
      <vt:lpstr>3_Custom Design</vt:lpstr>
      <vt:lpstr>2_Custom Design</vt:lpstr>
      <vt:lpstr>1_Custom Design</vt:lpstr>
      <vt:lpstr>Custom Design</vt:lpstr>
      <vt:lpstr>Concourse</vt:lpstr>
      <vt:lpstr>Marketing-Information Management      </vt:lpstr>
      <vt:lpstr>Winning Strategies</vt:lpstr>
      <vt:lpstr>Lesson 5.1 The Need for Speedy Information </vt:lpstr>
      <vt:lpstr>REACHING FOR DATA</vt:lpstr>
      <vt:lpstr>Engaging Customers</vt:lpstr>
      <vt:lpstr>Slide 6</vt:lpstr>
      <vt:lpstr>CAREERS IN MARKETING RESEARCH</vt:lpstr>
      <vt:lpstr>Marketing Research Firms</vt:lpstr>
      <vt:lpstr>On the Job</vt:lpstr>
      <vt:lpstr>Slide 10</vt:lpstr>
      <vt:lpstr>Lesson 5.2 The Marketing Research Process  </vt:lpstr>
      <vt:lpstr>STEPS IN MARKETING RESEARCH</vt:lpstr>
      <vt:lpstr>How It’s Done</vt:lpstr>
      <vt:lpstr>Slide 14</vt:lpstr>
      <vt:lpstr>Slide 15</vt:lpstr>
      <vt:lpstr>Slide 16</vt:lpstr>
      <vt:lpstr>Slide 17</vt:lpstr>
      <vt:lpstr>Slide 18</vt:lpstr>
      <vt:lpstr>Slide 19</vt:lpstr>
      <vt:lpstr>Research Sophistication</vt:lpstr>
      <vt:lpstr>Reducing Conflict</vt:lpstr>
      <vt:lpstr>Ethical Research</vt:lpstr>
      <vt:lpstr>Worldwide Data</vt:lpstr>
      <vt:lpstr>Slide 24</vt:lpstr>
      <vt:lpstr>Lesson 5.3 Managing the Information </vt:lpstr>
      <vt:lpstr>COLLECTION OF DATA</vt:lpstr>
      <vt:lpstr>Data Mining</vt:lpstr>
      <vt:lpstr>Cookies Anyone?</vt:lpstr>
      <vt:lpstr>Consumer Privacy</vt:lpstr>
      <vt:lpstr>Slide 30</vt:lpstr>
      <vt:lpstr>DATA-DRIVEN  DECISIONS</vt:lpstr>
      <vt:lpstr>Ranking the Ads</vt:lpstr>
      <vt:lpstr>Ranking the Ads</vt:lpstr>
      <vt:lpstr>Ranking the Ads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Sundling, Jessica</dc:creator>
  <cp:lastModifiedBy>tmsadmin</cp:lastModifiedBy>
  <cp:revision>677</cp:revision>
  <dcterms:created xsi:type="dcterms:W3CDTF">2005-03-02T01:31:49Z</dcterms:created>
  <dcterms:modified xsi:type="dcterms:W3CDTF">2014-01-16T19:26:18Z</dcterms:modified>
</cp:coreProperties>
</file>